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2" r:id="rId5"/>
    <p:sldId id="263" r:id="rId6"/>
    <p:sldId id="264" r:id="rId7"/>
    <p:sldId id="265" r:id="rId8"/>
    <p:sldId id="266" r:id="rId9"/>
    <p:sldId id="267" r:id="rId10"/>
    <p:sldId id="268" r:id="rId11"/>
    <p:sldId id="269"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ru-RU" smtClean="0"/>
              <a:t>Образец заголовка</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06.09.2018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06.09.2018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06.09.2018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06.09.2018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Образец заголовка</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06.09.2018</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06.09.2018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smtClean="0"/>
              <a:t>Образец текста</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ru-RU" smtClean="0"/>
              <a:t>Образец текста</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06.09.2018</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06.09.2018</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06.09.2018</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ru-RU" smtClean="0"/>
              <a:t>Образец заголовка</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06.09.2018</a:t>
            </a:fld>
            <a:endParaRPr lang="ru-RU"/>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ru-RU"/>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ru-RU" smtClean="0"/>
              <a:t>Вставка рисунка</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06.09.2018</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B4C71EC6-210F-42DE-9C53-41977AD35B3D}" type="datetimeFigureOut">
              <a:rPr lang="ru-RU" smtClean="0"/>
              <a:t>06.09.2018</a:t>
            </a:fld>
            <a:endParaRPr lang="ru-RU"/>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ru-RU"/>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mailto:opora_kemerovo@mail.ru" TargetMode="External"/><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sz="4400" dirty="0" smtClean="0"/>
              <a:t>БИЗНЕС-ШКОЛА</a:t>
            </a:r>
            <a:r>
              <a:rPr lang="ru-RU" dirty="0" smtClean="0"/>
              <a:t> </a:t>
            </a:r>
            <a:endParaRPr lang="ru-RU" dirty="0"/>
          </a:p>
        </p:txBody>
      </p:sp>
      <p:sp>
        <p:nvSpPr>
          <p:cNvPr id="3" name="Подзаголовок 2"/>
          <p:cNvSpPr>
            <a:spLocks noGrp="1"/>
          </p:cNvSpPr>
          <p:nvPr>
            <p:ph type="subTitle" idx="1"/>
          </p:nvPr>
        </p:nvSpPr>
        <p:spPr/>
        <p:txBody>
          <a:bodyPr/>
          <a:lstStyle/>
          <a:p>
            <a:r>
              <a:rPr lang="ru-RU" sz="1600" dirty="0" smtClean="0"/>
              <a:t>Для</a:t>
            </a:r>
            <a:r>
              <a:rPr lang="ru-RU" dirty="0" smtClean="0"/>
              <a:t> </a:t>
            </a:r>
            <a:r>
              <a:rPr lang="ru-RU" sz="1600" dirty="0" smtClean="0"/>
              <a:t>предпринимателей</a:t>
            </a:r>
            <a:endParaRPr lang="ru-RU" sz="1600"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5661248"/>
            <a:ext cx="1233739" cy="1080000"/>
          </a:xfrm>
          <a:prstGeom prst="rect">
            <a:avLst/>
          </a:prstGeom>
        </p:spPr>
      </p:pic>
    </p:spTree>
    <p:extLst>
      <p:ext uri="{BB962C8B-B14F-4D97-AF65-F5344CB8AC3E}">
        <p14:creationId xmlns:p14="http://schemas.microsoft.com/office/powerpoint/2010/main" val="15342962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5661248"/>
            <a:ext cx="1233739" cy="1080000"/>
          </a:xfrm>
          <a:prstGeom prst="rect">
            <a:avLst/>
          </a:prstGeom>
        </p:spPr>
      </p:pic>
      <p:sp>
        <p:nvSpPr>
          <p:cNvPr id="3" name="Прямоугольник 2"/>
          <p:cNvSpPr/>
          <p:nvPr/>
        </p:nvSpPr>
        <p:spPr>
          <a:xfrm>
            <a:off x="1163402" y="129829"/>
            <a:ext cx="6948954" cy="369332"/>
          </a:xfrm>
          <a:prstGeom prst="rect">
            <a:avLst/>
          </a:prstGeom>
        </p:spPr>
        <p:txBody>
          <a:bodyPr wrap="none">
            <a:spAutoFit/>
          </a:bodyPr>
          <a:lstStyle/>
          <a:p>
            <a:pPr algn="ctr"/>
            <a:r>
              <a:rPr lang="ru-RU" b="1" dirty="0" smtClean="0">
                <a:latin typeface="Times New Roman" pitchFamily="18" charset="0"/>
                <a:cs typeface="Times New Roman" pitchFamily="18" charset="0"/>
              </a:rPr>
              <a:t>Тренинг для руководителей ЭМОЦИОНАЛЬНОЕ </a:t>
            </a:r>
            <a:r>
              <a:rPr lang="ru-RU" b="1" dirty="0">
                <a:latin typeface="Times New Roman" pitchFamily="18" charset="0"/>
                <a:cs typeface="Times New Roman" pitchFamily="18" charset="0"/>
              </a:rPr>
              <a:t>ЛИДЕРСТВО</a:t>
            </a:r>
          </a:p>
        </p:txBody>
      </p:sp>
      <p:pic>
        <p:nvPicPr>
          <p:cNvPr id="4" name="Рисунок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2460" y="755593"/>
            <a:ext cx="1574344" cy="1800000"/>
          </a:xfrm>
          <a:prstGeom prst="ellipse">
            <a:avLst/>
          </a:prstGeom>
        </p:spPr>
      </p:pic>
      <p:sp>
        <p:nvSpPr>
          <p:cNvPr id="5" name="Прямоугольник 4"/>
          <p:cNvSpPr/>
          <p:nvPr/>
        </p:nvSpPr>
        <p:spPr>
          <a:xfrm>
            <a:off x="107504" y="2692890"/>
            <a:ext cx="2304256" cy="1015663"/>
          </a:xfrm>
          <a:prstGeom prst="rect">
            <a:avLst/>
          </a:prstGeom>
        </p:spPr>
        <p:txBody>
          <a:bodyPr wrap="square">
            <a:spAutoFit/>
          </a:bodyPr>
          <a:lstStyle/>
          <a:p>
            <a:pPr algn="ctr"/>
            <a:r>
              <a:rPr lang="ru-RU" sz="1200" b="1" dirty="0" err="1">
                <a:latin typeface="Times New Roman" pitchFamily="18" charset="0"/>
                <a:cs typeface="Times New Roman" pitchFamily="18" charset="0"/>
              </a:rPr>
              <a:t>Казадаева</a:t>
            </a:r>
            <a:r>
              <a:rPr lang="ru-RU" sz="1200" b="1" dirty="0">
                <a:latin typeface="Times New Roman" pitchFamily="18" charset="0"/>
                <a:cs typeface="Times New Roman" pitchFamily="18" charset="0"/>
              </a:rPr>
              <a:t> Светлана</a:t>
            </a:r>
            <a:endParaRPr lang="ru-RU" sz="1200" dirty="0">
              <a:latin typeface="Times New Roman" pitchFamily="18" charset="0"/>
              <a:cs typeface="Times New Roman" pitchFamily="18" charset="0"/>
            </a:endParaRPr>
          </a:p>
          <a:p>
            <a:pPr algn="ctr"/>
            <a:r>
              <a:rPr lang="ru-RU" sz="1200" i="1" dirty="0" smtClean="0">
                <a:latin typeface="Times New Roman" pitchFamily="18" charset="0"/>
                <a:cs typeface="Times New Roman" pitchFamily="18" charset="0"/>
              </a:rPr>
              <a:t>HR-консультант, практикующий </a:t>
            </a:r>
            <a:r>
              <a:rPr lang="ru-RU" sz="1200" i="1" dirty="0" err="1" smtClean="0">
                <a:latin typeface="Times New Roman" pitchFamily="18" charset="0"/>
                <a:cs typeface="Times New Roman" pitchFamily="18" charset="0"/>
              </a:rPr>
              <a:t>hr</a:t>
            </a:r>
            <a:r>
              <a:rPr lang="ru-RU" sz="1200" i="1" dirty="0" smtClean="0">
                <a:latin typeface="Times New Roman" pitchFamily="18" charset="0"/>
                <a:cs typeface="Times New Roman" pitchFamily="18" charset="0"/>
              </a:rPr>
              <a:t>-директор, </a:t>
            </a:r>
          </a:p>
          <a:p>
            <a:pPr algn="ctr"/>
            <a:r>
              <a:rPr lang="ru-RU" sz="1200" i="1" dirty="0" smtClean="0">
                <a:latin typeface="Times New Roman" pitchFamily="18" charset="0"/>
                <a:cs typeface="Times New Roman" pitchFamily="18" charset="0"/>
              </a:rPr>
              <a:t>член </a:t>
            </a:r>
            <a:r>
              <a:rPr lang="ru-RU" sz="1200" i="1" dirty="0">
                <a:latin typeface="Times New Roman" pitchFamily="18" charset="0"/>
                <a:cs typeface="Times New Roman" pitchFamily="18" charset="0"/>
              </a:rPr>
              <a:t>Российской ассоциации </a:t>
            </a:r>
            <a:r>
              <a:rPr lang="ru-RU" sz="1200" i="1" dirty="0" err="1">
                <a:latin typeface="Times New Roman" pitchFamily="18" charset="0"/>
                <a:cs typeface="Times New Roman" pitchFamily="18" charset="0"/>
              </a:rPr>
              <a:t>фасилитации</a:t>
            </a:r>
            <a:r>
              <a:rPr lang="ru-RU" sz="1200" i="1" dirty="0">
                <a:latin typeface="Times New Roman" pitchFamily="18" charset="0"/>
                <a:cs typeface="Times New Roman" pitchFamily="18" charset="0"/>
              </a:rPr>
              <a:t>, бизнес-тренер</a:t>
            </a:r>
          </a:p>
        </p:txBody>
      </p:sp>
      <p:sp>
        <p:nvSpPr>
          <p:cNvPr id="6" name="TextBox 5"/>
          <p:cNvSpPr txBox="1"/>
          <p:nvPr/>
        </p:nvSpPr>
        <p:spPr>
          <a:xfrm>
            <a:off x="2411760" y="515845"/>
            <a:ext cx="6634339" cy="4616648"/>
          </a:xfrm>
          <a:prstGeom prst="rect">
            <a:avLst/>
          </a:prstGeom>
          <a:noFill/>
        </p:spPr>
        <p:txBody>
          <a:bodyPr wrap="square" rtlCol="0">
            <a:spAutoFit/>
          </a:bodyPr>
          <a:lstStyle/>
          <a:p>
            <a:pPr algn="just"/>
            <a:r>
              <a:rPr lang="ru-RU" sz="1400" b="1" dirty="0">
                <a:latin typeface="Times New Roman" pitchFamily="18" charset="0"/>
                <a:cs typeface="Times New Roman" pitchFamily="18" charset="0"/>
              </a:rPr>
              <a:t>Аудитория тренинга</a:t>
            </a:r>
            <a:r>
              <a:rPr lang="ru-RU" sz="1400" dirty="0">
                <a:latin typeface="Times New Roman" pitchFamily="18" charset="0"/>
                <a:cs typeface="Times New Roman" pitchFamily="18" charset="0"/>
              </a:rPr>
              <a:t>: руководители и сотрудники, в компетенцию, которых входит активное взаимодействие с людьми, кадровый резерв компании.</a:t>
            </a:r>
          </a:p>
          <a:p>
            <a:pPr algn="just"/>
            <a:r>
              <a:rPr lang="ru-RU" sz="1400" b="1" dirty="0">
                <a:latin typeface="Times New Roman" pitchFamily="18" charset="0"/>
                <a:cs typeface="Times New Roman" pitchFamily="18" charset="0"/>
              </a:rPr>
              <a:t>Цель тренинга: </a:t>
            </a:r>
            <a:r>
              <a:rPr lang="ru-RU" sz="1400" dirty="0">
                <a:latin typeface="Times New Roman" pitchFamily="18" charset="0"/>
                <a:cs typeface="Times New Roman" pitchFamily="18" charset="0"/>
              </a:rPr>
              <a:t>по итогам тренинга участники освоят теоретические основы эмоционального лидерства и эмоционального интеллекта. Смогут отличать различные стили руководства, их возможные воздействия и ситуации, в которых одни стили более эффективны, чем другие. Научаться изменять стиль руководства, исходя из существующей ситуации. Поймут, каким образом через эмоции можно оказывать эффективное влияние на результаты работы. Смогут повысить управляемость сотрудниками и результатами их деятельности за счет направленного управления эмоциональной стороной управленческого взаимодействия. Смоделируют личную программу развития эмоционального лидерства.</a:t>
            </a:r>
          </a:p>
          <a:p>
            <a:pPr algn="just"/>
            <a:r>
              <a:rPr lang="ru-RU" sz="1400" b="1" dirty="0">
                <a:latin typeface="Times New Roman" pitchFamily="18" charset="0"/>
                <a:cs typeface="Times New Roman" pitchFamily="18" charset="0"/>
              </a:rPr>
              <a:t>Идея тренинга: </a:t>
            </a:r>
            <a:r>
              <a:rPr lang="ru-RU" sz="1400" dirty="0">
                <a:latin typeface="Times New Roman" pitchFamily="18" charset="0"/>
                <a:cs typeface="Times New Roman" pitchFamily="18" charset="0"/>
              </a:rPr>
              <a:t>окружающая нас современность заставляет и подталкивает уделять особое внимание эмоциональной составляющей. По некоторым данным для большинства работ необходимо соотношение IQ -33 % и EQ - 66 %, но для руководителей это соотношение еще жестче IQ – 15% и EQ -85%. Именно умение знать и пользоваться своим внутренним миром и умение контактировать с другими людьми, «зажигать» их – дает ту самую необходимую для прогресса энергию. На то, как получить такую энергию, через узнавание/понимание себя, желание понимать и принимать других для создания вовлекающего видения, командного, живой рабочей атмосферы направлен данный тренинг.</a:t>
            </a:r>
          </a:p>
          <a:p>
            <a:endParaRPr lang="ru-RU" sz="1400" dirty="0">
              <a:latin typeface="Times New Roman" pitchFamily="18" charset="0"/>
              <a:cs typeface="Times New Roman" pitchFamily="18" charset="0"/>
            </a:endParaRPr>
          </a:p>
        </p:txBody>
      </p:sp>
    </p:spTree>
    <p:extLst>
      <p:ext uri="{BB962C8B-B14F-4D97-AF65-F5344CB8AC3E}">
        <p14:creationId xmlns:p14="http://schemas.microsoft.com/office/powerpoint/2010/main" val="12343921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5661248"/>
            <a:ext cx="1233739" cy="1080000"/>
          </a:xfrm>
          <a:prstGeom prst="rect">
            <a:avLst/>
          </a:prstGeom>
        </p:spPr>
      </p:pic>
      <p:sp>
        <p:nvSpPr>
          <p:cNvPr id="3" name="TextBox 2"/>
          <p:cNvSpPr txBox="1"/>
          <p:nvPr/>
        </p:nvSpPr>
        <p:spPr>
          <a:xfrm>
            <a:off x="458374" y="2777921"/>
            <a:ext cx="4237570" cy="1200329"/>
          </a:xfrm>
          <a:prstGeom prst="rect">
            <a:avLst/>
          </a:prstGeom>
          <a:noFill/>
        </p:spPr>
        <p:txBody>
          <a:bodyPr wrap="none" rtlCol="0">
            <a:spAutoFit/>
          </a:bodyPr>
          <a:lstStyle/>
          <a:p>
            <a:r>
              <a:rPr lang="ru-RU" b="1" dirty="0" smtClean="0">
                <a:latin typeface="Times New Roman" pitchFamily="18" charset="0"/>
                <a:cs typeface="Times New Roman" pitchFamily="18" charset="0"/>
              </a:rPr>
              <a:t>Контактное лицо</a:t>
            </a:r>
          </a:p>
          <a:p>
            <a:r>
              <a:rPr lang="ru-RU" b="1" dirty="0" err="1" smtClean="0">
                <a:latin typeface="Times New Roman" pitchFamily="18" charset="0"/>
                <a:cs typeface="Times New Roman" pitchFamily="18" charset="0"/>
              </a:rPr>
              <a:t>Кононцева</a:t>
            </a:r>
            <a:r>
              <a:rPr lang="ru-RU" b="1" dirty="0" smtClean="0">
                <a:latin typeface="Times New Roman" pitchFamily="18" charset="0"/>
                <a:cs typeface="Times New Roman" pitchFamily="18" charset="0"/>
              </a:rPr>
              <a:t> Марина Сергеевна</a:t>
            </a:r>
          </a:p>
          <a:p>
            <a:r>
              <a:rPr lang="ru-RU" b="1" dirty="0" smtClean="0">
                <a:latin typeface="Times New Roman" pitchFamily="18" charset="0"/>
                <a:cs typeface="Times New Roman" pitchFamily="18" charset="0"/>
              </a:rPr>
              <a:t>Телефон 8-913-075-521</a:t>
            </a:r>
            <a:r>
              <a:rPr lang="en-US" b="1" dirty="0" smtClean="0">
                <a:latin typeface="Times New Roman" pitchFamily="18" charset="0"/>
                <a:cs typeface="Times New Roman" pitchFamily="18" charset="0"/>
              </a:rPr>
              <a:t>1</a:t>
            </a:r>
            <a:r>
              <a:rPr lang="ru-RU" b="1" dirty="0" smtClean="0">
                <a:latin typeface="Times New Roman" pitchFamily="18" charset="0"/>
                <a:cs typeface="Times New Roman" pitchFamily="18" charset="0"/>
              </a:rPr>
              <a:t>, 8-3842-496-467</a:t>
            </a:r>
          </a:p>
          <a:p>
            <a:r>
              <a:rPr lang="ru-RU" b="1" dirty="0" smtClean="0">
                <a:latin typeface="Times New Roman" pitchFamily="18" charset="0"/>
                <a:cs typeface="Times New Roman" pitchFamily="18" charset="0"/>
              </a:rPr>
              <a:t>Эл. почта </a:t>
            </a:r>
            <a:r>
              <a:rPr lang="en-US" b="1" dirty="0" smtClean="0">
                <a:latin typeface="Times New Roman" pitchFamily="18" charset="0"/>
                <a:cs typeface="Times New Roman" pitchFamily="18" charset="0"/>
                <a:hlinkClick r:id="rId3"/>
              </a:rPr>
              <a:t>opora_kemerovo@mail.ru</a:t>
            </a:r>
            <a:r>
              <a:rPr lang="en-US" b="1" dirty="0" smtClean="0">
                <a:latin typeface="Times New Roman" pitchFamily="18" charset="0"/>
                <a:cs typeface="Times New Roman" pitchFamily="18" charset="0"/>
              </a:rPr>
              <a:t> </a:t>
            </a:r>
            <a:endParaRPr lang="ru-RU" b="1" dirty="0">
              <a:latin typeface="Times New Roman" pitchFamily="18" charset="0"/>
              <a:cs typeface="Times New Roman" pitchFamily="18" charset="0"/>
            </a:endParaRPr>
          </a:p>
        </p:txBody>
      </p:sp>
      <p:sp>
        <p:nvSpPr>
          <p:cNvPr id="5" name="TextBox 4"/>
          <p:cNvSpPr txBox="1"/>
          <p:nvPr/>
        </p:nvSpPr>
        <p:spPr>
          <a:xfrm>
            <a:off x="390142" y="332656"/>
            <a:ext cx="8655957" cy="2308324"/>
          </a:xfrm>
          <a:prstGeom prst="rect">
            <a:avLst/>
          </a:prstGeom>
          <a:noFill/>
        </p:spPr>
        <p:txBody>
          <a:bodyPr wrap="square" rtlCol="0">
            <a:spAutoFit/>
          </a:bodyPr>
          <a:lstStyle/>
          <a:p>
            <a:pPr marL="285750" indent="-285750">
              <a:buFont typeface="Arial" pitchFamily="34" charset="0"/>
              <a:buChar char="•"/>
            </a:pPr>
            <a:r>
              <a:rPr lang="ru-RU" b="1" dirty="0" smtClean="0">
                <a:latin typeface="Times New Roman" pitchFamily="18" charset="0"/>
                <a:cs typeface="Times New Roman" pitchFamily="18" charset="0"/>
              </a:rPr>
              <a:t>Количество участников </a:t>
            </a:r>
            <a:r>
              <a:rPr lang="ru-RU" dirty="0" smtClean="0">
                <a:latin typeface="Times New Roman" pitchFamily="18" charset="0"/>
                <a:cs typeface="Times New Roman" pitchFamily="18" charset="0"/>
              </a:rPr>
              <a:t>– не менее 15 (предприниматели и представители</a:t>
            </a:r>
          </a:p>
          <a:p>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  инфраструктуры поддержки предпринимательства муниципального образования)</a:t>
            </a:r>
          </a:p>
          <a:p>
            <a:pPr marL="285750" indent="-285750">
              <a:buFont typeface="Arial" pitchFamily="34" charset="0"/>
              <a:buChar char="•"/>
            </a:pPr>
            <a:endParaRPr lang="ru-RU" dirty="0">
              <a:latin typeface="Times New Roman" pitchFamily="18" charset="0"/>
              <a:cs typeface="Times New Roman" pitchFamily="18" charset="0"/>
            </a:endParaRPr>
          </a:p>
          <a:p>
            <a:pPr marL="285750" indent="-285750">
              <a:buFont typeface="Arial" pitchFamily="34" charset="0"/>
              <a:buChar char="•"/>
            </a:pPr>
            <a:r>
              <a:rPr lang="ru-RU" b="1" dirty="0">
                <a:latin typeface="Times New Roman" pitchFamily="18" charset="0"/>
                <a:cs typeface="Times New Roman" pitchFamily="18" charset="0"/>
              </a:rPr>
              <a:t>Срок реализации проекта </a:t>
            </a:r>
            <a:r>
              <a:rPr lang="ru-RU" dirty="0">
                <a:latin typeface="Times New Roman" pitchFamily="18" charset="0"/>
                <a:cs typeface="Times New Roman" pitchFamily="18" charset="0"/>
              </a:rPr>
              <a:t>– с октября 2018 года по апрель 2019 </a:t>
            </a:r>
            <a:r>
              <a:rPr lang="ru-RU" dirty="0" smtClean="0">
                <a:latin typeface="Times New Roman" pitchFamily="18" charset="0"/>
                <a:cs typeface="Times New Roman" pitchFamily="18" charset="0"/>
              </a:rPr>
              <a:t>года</a:t>
            </a:r>
          </a:p>
          <a:p>
            <a:pPr marL="285750" indent="-285750">
              <a:buFont typeface="Arial" pitchFamily="34" charset="0"/>
              <a:buChar char="•"/>
            </a:pPr>
            <a:endParaRPr lang="ru-RU" dirty="0">
              <a:latin typeface="Times New Roman" pitchFamily="18" charset="0"/>
              <a:cs typeface="Times New Roman" pitchFamily="18" charset="0"/>
            </a:endParaRPr>
          </a:p>
          <a:p>
            <a:pPr marL="285750" indent="-285750">
              <a:buFont typeface="Arial" pitchFamily="34" charset="0"/>
              <a:buChar char="•"/>
            </a:pPr>
            <a:r>
              <a:rPr lang="ru-RU" b="1" dirty="0">
                <a:latin typeface="Times New Roman" pitchFamily="18" charset="0"/>
                <a:cs typeface="Times New Roman" pitchFamily="18" charset="0"/>
              </a:rPr>
              <a:t>Стоимость проекта </a:t>
            </a:r>
            <a:r>
              <a:rPr lang="ru-RU" dirty="0">
                <a:latin typeface="Times New Roman" pitchFamily="18" charset="0"/>
                <a:cs typeface="Times New Roman" pitchFamily="18" charset="0"/>
              </a:rPr>
              <a:t>– </a:t>
            </a:r>
            <a:r>
              <a:rPr lang="ru-RU" dirty="0" smtClean="0">
                <a:latin typeface="Times New Roman" pitchFamily="18" charset="0"/>
                <a:cs typeface="Times New Roman" pitchFamily="18" charset="0"/>
              </a:rPr>
              <a:t>7 </a:t>
            </a:r>
            <a:r>
              <a:rPr lang="ru-RU" dirty="0">
                <a:latin typeface="Times New Roman" pitchFamily="18" charset="0"/>
                <a:cs typeface="Times New Roman" pitchFamily="18" charset="0"/>
              </a:rPr>
              <a:t>000 </a:t>
            </a:r>
            <a:r>
              <a:rPr lang="ru-RU" dirty="0" smtClean="0">
                <a:latin typeface="Times New Roman" pitchFamily="18" charset="0"/>
                <a:cs typeface="Times New Roman" pitchFamily="18" charset="0"/>
              </a:rPr>
              <a:t>рублей (за одного участников за весь период обучения)</a:t>
            </a:r>
            <a:endParaRPr lang="ru-RU" dirty="0">
              <a:latin typeface="Times New Roman" pitchFamily="18" charset="0"/>
              <a:cs typeface="Times New Roman" pitchFamily="18" charset="0"/>
            </a:endParaRPr>
          </a:p>
          <a:p>
            <a:endParaRPr lang="ru-RU" dirty="0">
              <a:latin typeface="Times New Roman" pitchFamily="18" charset="0"/>
              <a:cs typeface="Times New Roman" pitchFamily="18" charset="0"/>
            </a:endParaRPr>
          </a:p>
          <a:p>
            <a:endParaRPr lang="ru-RU"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7755851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5661248"/>
            <a:ext cx="1233739" cy="1080000"/>
          </a:xfrm>
          <a:prstGeom prst="rect">
            <a:avLst/>
          </a:prstGeom>
        </p:spPr>
      </p:pic>
      <p:sp>
        <p:nvSpPr>
          <p:cNvPr id="5" name="TextBox 4"/>
          <p:cNvSpPr txBox="1"/>
          <p:nvPr/>
        </p:nvSpPr>
        <p:spPr>
          <a:xfrm>
            <a:off x="2915281" y="332656"/>
            <a:ext cx="6130283" cy="1477328"/>
          </a:xfrm>
          <a:prstGeom prst="rect">
            <a:avLst/>
          </a:prstGeom>
          <a:noFill/>
        </p:spPr>
        <p:txBody>
          <a:bodyPr wrap="square" rtlCol="0">
            <a:spAutoFit/>
          </a:bodyPr>
          <a:lstStyle/>
          <a:p>
            <a:pPr algn="just"/>
            <a:r>
              <a:rPr lang="ru-RU" b="1" dirty="0" smtClean="0"/>
              <a:t>Проект «Бизнес-школа для предпринимателей» разработан как для начинающих, так и для действующих предпринимателей. Проект позволяет предпринимателям быть «гибкими», приспосабливаться к постоянно меняющимся условиям ведения бизнеса.  </a:t>
            </a:r>
          </a:p>
        </p:txBody>
      </p:sp>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512" y="179830"/>
            <a:ext cx="2619375" cy="1743075"/>
          </a:xfrm>
          <a:prstGeom prst="rect">
            <a:avLst/>
          </a:prstGeom>
        </p:spPr>
      </p:pic>
      <p:sp>
        <p:nvSpPr>
          <p:cNvPr id="7" name="TextBox 6"/>
          <p:cNvSpPr txBox="1"/>
          <p:nvPr/>
        </p:nvSpPr>
        <p:spPr>
          <a:xfrm>
            <a:off x="1187624" y="1942517"/>
            <a:ext cx="7704856" cy="3416320"/>
          </a:xfrm>
          <a:prstGeom prst="rect">
            <a:avLst/>
          </a:prstGeom>
          <a:noFill/>
        </p:spPr>
        <p:txBody>
          <a:bodyPr wrap="square" rtlCol="0">
            <a:spAutoFit/>
          </a:bodyPr>
          <a:lstStyle/>
          <a:p>
            <a:endParaRPr lang="ru-RU" b="1" dirty="0" smtClean="0"/>
          </a:p>
          <a:p>
            <a:r>
              <a:rPr lang="ru-RU" b="1" dirty="0" smtClean="0"/>
              <a:t>Цель </a:t>
            </a:r>
            <a:r>
              <a:rPr lang="ru-RU" b="1" dirty="0"/>
              <a:t>проекта: </a:t>
            </a:r>
            <a:r>
              <a:rPr lang="ru-RU" b="1" dirty="0" smtClean="0"/>
              <a:t> </a:t>
            </a:r>
            <a:r>
              <a:rPr lang="ru-RU" dirty="0" smtClean="0"/>
              <a:t>Развитие </a:t>
            </a:r>
            <a:r>
              <a:rPr lang="ru-RU" dirty="0"/>
              <a:t>предпринимательских компетенций, обеспечивающих стабильное развитие бизнеса в современных </a:t>
            </a:r>
            <a:r>
              <a:rPr lang="ru-RU" dirty="0" smtClean="0"/>
              <a:t>условиях.</a:t>
            </a:r>
          </a:p>
          <a:p>
            <a:endParaRPr lang="ru-RU" dirty="0"/>
          </a:p>
          <a:p>
            <a:r>
              <a:rPr lang="ru-RU" b="1" dirty="0" smtClean="0"/>
              <a:t>Задачи проекта:</a:t>
            </a:r>
            <a:endParaRPr lang="ru-RU" b="1" dirty="0"/>
          </a:p>
          <a:p>
            <a:pPr marL="285750" lvl="0" indent="-285750">
              <a:buFont typeface="Arial" pitchFamily="34" charset="0"/>
              <a:buChar char="•"/>
            </a:pPr>
            <a:r>
              <a:rPr lang="ru-RU" dirty="0"/>
              <a:t>Эффективно решать экономические, правовые, управленческие задачи; </a:t>
            </a:r>
          </a:p>
          <a:p>
            <a:pPr marL="285750" lvl="0" indent="-285750">
              <a:buFont typeface="Arial" pitchFamily="34" charset="0"/>
              <a:buChar char="•"/>
            </a:pPr>
            <a:r>
              <a:rPr lang="ru-RU" dirty="0"/>
              <a:t>Систематизировать бизнес-процессы компании;</a:t>
            </a:r>
          </a:p>
          <a:p>
            <a:pPr marL="285750" lvl="0" indent="-285750">
              <a:buFont typeface="Arial" pitchFamily="34" charset="0"/>
              <a:buChar char="•"/>
            </a:pPr>
            <a:r>
              <a:rPr lang="ru-RU" dirty="0"/>
              <a:t>Построить систему минимизации участия в оперативном управлении. </a:t>
            </a:r>
          </a:p>
          <a:p>
            <a:pPr marL="285750" lvl="0" indent="-285750">
              <a:buFont typeface="Arial" pitchFamily="34" charset="0"/>
              <a:buChar char="•"/>
            </a:pPr>
            <a:r>
              <a:rPr lang="ru-RU" dirty="0"/>
              <a:t>Расширить управленческое мышление, отсутствие которого является основным тормозом эффективного развития предприятия.</a:t>
            </a:r>
          </a:p>
          <a:p>
            <a:endParaRPr lang="ru-RU" dirty="0"/>
          </a:p>
        </p:txBody>
      </p:sp>
    </p:spTree>
    <p:extLst>
      <p:ext uri="{BB962C8B-B14F-4D97-AF65-F5344CB8AC3E}">
        <p14:creationId xmlns:p14="http://schemas.microsoft.com/office/powerpoint/2010/main" val="1703083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69605" y="332656"/>
            <a:ext cx="8352928" cy="4755148"/>
          </a:xfrm>
          <a:prstGeom prst="rect">
            <a:avLst/>
          </a:prstGeom>
          <a:noFill/>
        </p:spPr>
        <p:txBody>
          <a:bodyPr wrap="square" rtlCol="0">
            <a:spAutoFit/>
          </a:bodyPr>
          <a:lstStyle/>
          <a:p>
            <a:r>
              <a:rPr lang="ru-RU" sz="1900" b="1" dirty="0" smtClean="0"/>
              <a:t>Проект включает следующие блоки:</a:t>
            </a:r>
          </a:p>
          <a:p>
            <a:pPr marL="342900" lvl="0" indent="-342900">
              <a:buFont typeface="+mj-lt"/>
              <a:buAutoNum type="arabicPeriod"/>
            </a:pPr>
            <a:r>
              <a:rPr lang="ru-RU" sz="1900" dirty="0" smtClean="0"/>
              <a:t>Блок </a:t>
            </a:r>
            <a:r>
              <a:rPr lang="ru-RU" sz="1900" dirty="0"/>
              <a:t>маркетинга: продукт, целевая аудитория, </a:t>
            </a:r>
            <a:r>
              <a:rPr lang="ru-RU" sz="1900" dirty="0" err="1"/>
              <a:t>лидогенерация</a:t>
            </a:r>
            <a:r>
              <a:rPr lang="ru-RU" sz="1900" dirty="0"/>
              <a:t>, </a:t>
            </a:r>
            <a:r>
              <a:rPr lang="en-US" sz="1900" dirty="0"/>
              <a:t>CRM</a:t>
            </a:r>
            <a:r>
              <a:rPr lang="ru-RU" sz="1900" dirty="0"/>
              <a:t>, виды рекламы, ценностный маркетинг, стоимость рекламы, оценка каналов рекламы, стоимость </a:t>
            </a:r>
            <a:r>
              <a:rPr lang="ru-RU" sz="1900" dirty="0" err="1"/>
              <a:t>лида</a:t>
            </a:r>
            <a:r>
              <a:rPr lang="ru-RU" sz="1900" dirty="0"/>
              <a:t>, </a:t>
            </a:r>
            <a:r>
              <a:rPr lang="en-US" sz="1900" dirty="0"/>
              <a:t>up</a:t>
            </a:r>
            <a:r>
              <a:rPr lang="ru-RU" sz="1900" dirty="0"/>
              <a:t>-</a:t>
            </a:r>
            <a:r>
              <a:rPr lang="en-US" sz="1900" dirty="0"/>
              <a:t>sale</a:t>
            </a:r>
            <a:r>
              <a:rPr lang="ru-RU" sz="1900" dirty="0"/>
              <a:t>, </a:t>
            </a:r>
            <a:r>
              <a:rPr lang="ru-RU" sz="1900" dirty="0" err="1"/>
              <a:t>постпродажи</a:t>
            </a:r>
            <a:r>
              <a:rPr lang="ru-RU" sz="1900" dirty="0"/>
              <a:t>, интернет маркетинг (контекстная реклама, соц. сети)</a:t>
            </a:r>
          </a:p>
          <a:p>
            <a:pPr marL="342900" lvl="0" indent="-342900">
              <a:buFont typeface="+mj-lt"/>
              <a:buAutoNum type="arabicPeriod"/>
            </a:pPr>
            <a:r>
              <a:rPr lang="ru-RU" sz="1900" dirty="0"/>
              <a:t>Продажи: воронка продаж, этапы продаж, скрипты, контроль качества продаж, идеология продавца, циклы сделки, </a:t>
            </a:r>
            <a:r>
              <a:rPr lang="en-US" sz="1900" dirty="0"/>
              <a:t>LTV</a:t>
            </a:r>
            <a:endParaRPr lang="ru-RU" sz="1900" dirty="0"/>
          </a:p>
          <a:p>
            <a:pPr marL="342900" lvl="0" indent="-342900">
              <a:buFont typeface="+mj-lt"/>
              <a:buAutoNum type="arabicPeriod"/>
            </a:pPr>
            <a:r>
              <a:rPr lang="ru-RU" sz="1900" dirty="0"/>
              <a:t>Персонал: портрет сотрудника, воронка </a:t>
            </a:r>
            <a:r>
              <a:rPr lang="ru-RU" sz="1900" dirty="0" err="1"/>
              <a:t>рекрутинга</a:t>
            </a:r>
            <a:r>
              <a:rPr lang="ru-RU" sz="1900" dirty="0"/>
              <a:t>, </a:t>
            </a:r>
            <a:r>
              <a:rPr lang="en-US" sz="1900" dirty="0"/>
              <a:t>KPI</a:t>
            </a:r>
            <a:r>
              <a:rPr lang="ru-RU" sz="1900" dirty="0"/>
              <a:t>, мотивация персонала, управление командой, управление смыслами и целями, управление бизнес-процессами + зоны ответственности персонала.</a:t>
            </a:r>
          </a:p>
          <a:p>
            <a:pPr marL="342900" lvl="0" indent="-342900">
              <a:buFont typeface="+mj-lt"/>
              <a:buAutoNum type="arabicPeriod"/>
            </a:pPr>
            <a:r>
              <a:rPr lang="ru-RU" sz="1900" dirty="0"/>
              <a:t>Управление финансами: планирование прибыли, финансовая грамотность </a:t>
            </a:r>
            <a:endParaRPr lang="ru-RU" sz="1900" dirty="0" smtClean="0"/>
          </a:p>
          <a:p>
            <a:pPr marL="342900" lvl="0" indent="-342900">
              <a:buFont typeface="+mj-lt"/>
              <a:buAutoNum type="arabicPeriod"/>
            </a:pPr>
            <a:r>
              <a:rPr lang="ru-RU" sz="1900" dirty="0" smtClean="0"/>
              <a:t>Взаимодействие с контрольно-надзорными органами</a:t>
            </a:r>
            <a:endParaRPr lang="ru-RU" sz="1900" dirty="0"/>
          </a:p>
          <a:p>
            <a:pPr marL="342900" lvl="0" indent="-342900">
              <a:buFont typeface="+mj-lt"/>
              <a:buAutoNum type="arabicPeriod"/>
            </a:pPr>
            <a:r>
              <a:rPr lang="ru-RU" sz="1900" dirty="0" smtClean="0"/>
              <a:t>Возможности государственно-частного партнерства</a:t>
            </a:r>
            <a:endParaRPr lang="ru-RU" sz="1900" dirty="0"/>
          </a:p>
          <a:p>
            <a:pPr marL="342900" lvl="0" indent="-342900">
              <a:buFont typeface="+mj-lt"/>
              <a:buAutoNum type="arabicPeriod"/>
            </a:pPr>
            <a:r>
              <a:rPr lang="ru-RU" sz="1900" dirty="0"/>
              <a:t>Бизнес-игра.</a:t>
            </a:r>
          </a:p>
          <a:p>
            <a:endParaRPr lang="ru-RU" dirty="0"/>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5661248"/>
            <a:ext cx="1233739" cy="1080000"/>
          </a:xfrm>
          <a:prstGeom prst="rect">
            <a:avLst/>
          </a:prstGeom>
        </p:spPr>
      </p:pic>
    </p:spTree>
    <p:extLst>
      <p:ext uri="{BB962C8B-B14F-4D97-AF65-F5344CB8AC3E}">
        <p14:creationId xmlns:p14="http://schemas.microsoft.com/office/powerpoint/2010/main" val="20034867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5661248"/>
            <a:ext cx="1233739" cy="1080000"/>
          </a:xfrm>
          <a:prstGeom prst="rect">
            <a:avLst/>
          </a:prstGeom>
        </p:spPr>
      </p:pic>
      <p:sp>
        <p:nvSpPr>
          <p:cNvPr id="3" name="Прямоугольник 2"/>
          <p:cNvSpPr/>
          <p:nvPr/>
        </p:nvSpPr>
        <p:spPr>
          <a:xfrm>
            <a:off x="3203848" y="188640"/>
            <a:ext cx="2813271" cy="523220"/>
          </a:xfrm>
          <a:prstGeom prst="rect">
            <a:avLst/>
          </a:prstGeom>
        </p:spPr>
        <p:txBody>
          <a:bodyPr wrap="none">
            <a:spAutoFit/>
          </a:bodyPr>
          <a:lstStyle/>
          <a:p>
            <a:r>
              <a:rPr lang="ru-RU" sz="2800" b="1" dirty="0"/>
              <a:t>Блок маркетинга</a:t>
            </a:r>
          </a:p>
        </p:txBody>
      </p:sp>
      <p:sp>
        <p:nvSpPr>
          <p:cNvPr id="4" name="TextBox 3"/>
          <p:cNvSpPr txBox="1"/>
          <p:nvPr/>
        </p:nvSpPr>
        <p:spPr>
          <a:xfrm>
            <a:off x="3250386" y="921513"/>
            <a:ext cx="5066029" cy="4031873"/>
          </a:xfrm>
          <a:prstGeom prst="rect">
            <a:avLst/>
          </a:prstGeom>
          <a:noFill/>
        </p:spPr>
        <p:txBody>
          <a:bodyPr wrap="square" rtlCol="0">
            <a:spAutoFit/>
          </a:bodyPr>
          <a:lstStyle/>
          <a:p>
            <a:pPr algn="ctr" fontAlgn="base"/>
            <a:r>
              <a:rPr lang="ru-RU" sz="1600" b="1" dirty="0" smtClean="0">
                <a:latin typeface="Times New Roman" pitchFamily="18" charset="0"/>
                <a:cs typeface="Times New Roman" pitchFamily="18" charset="0"/>
              </a:rPr>
              <a:t>Тренинг </a:t>
            </a:r>
            <a:r>
              <a:rPr lang="ru-RU" sz="1600" b="1" dirty="0">
                <a:latin typeface="Times New Roman" pitchFamily="18" charset="0"/>
                <a:cs typeface="Times New Roman" pitchFamily="18" charset="0"/>
              </a:rPr>
              <a:t>«Продажи и маркетинг. Ключевые точки увеличения прибыли</a:t>
            </a:r>
            <a:r>
              <a:rPr lang="ru-RU" sz="1600" b="1" dirty="0" smtClean="0">
                <a:latin typeface="Times New Roman" pitchFamily="18" charset="0"/>
                <a:cs typeface="Times New Roman" pitchFamily="18" charset="0"/>
              </a:rPr>
              <a:t>»</a:t>
            </a:r>
            <a:endParaRPr lang="ru-RU" sz="1600" dirty="0">
              <a:latin typeface="Times New Roman" pitchFamily="18" charset="0"/>
              <a:cs typeface="Times New Roman" pitchFamily="18" charset="0"/>
            </a:endParaRPr>
          </a:p>
          <a:p>
            <a:pPr fontAlgn="base"/>
            <a:r>
              <a:rPr lang="ru-RU" sz="1600" dirty="0">
                <a:latin typeface="Times New Roman" pitchFamily="18" charset="0"/>
                <a:cs typeface="Times New Roman" pitchFamily="18" charset="0"/>
              </a:rPr>
              <a:t>– Секретные рычаги маркетинга. Миром правят покупатели</a:t>
            </a:r>
            <a:r>
              <a:rPr lang="ru-RU" sz="1600" dirty="0" smtClean="0">
                <a:latin typeface="Times New Roman" pitchFamily="18" charset="0"/>
                <a:cs typeface="Times New Roman" pitchFamily="18" charset="0"/>
              </a:rPr>
              <a:t>.</a:t>
            </a:r>
            <a:endParaRPr lang="ru-RU" sz="1600" dirty="0">
              <a:latin typeface="Times New Roman" pitchFamily="18" charset="0"/>
              <a:cs typeface="Times New Roman" pitchFamily="18" charset="0"/>
            </a:endParaRPr>
          </a:p>
          <a:p>
            <a:pPr fontAlgn="base"/>
            <a:r>
              <a:rPr lang="ru-RU" sz="1600" dirty="0">
                <a:latin typeface="Times New Roman" pitchFamily="18" charset="0"/>
                <a:cs typeface="Times New Roman" pitchFamily="18" charset="0"/>
              </a:rPr>
              <a:t>– Снова рисуем портрет нашего клиента, где его найти, как ему продать. </a:t>
            </a:r>
          </a:p>
          <a:p>
            <a:pPr fontAlgn="base"/>
            <a:r>
              <a:rPr lang="ru-RU" sz="1600" dirty="0">
                <a:latin typeface="Times New Roman" pitchFamily="18" charset="0"/>
                <a:cs typeface="Times New Roman" pitchFamily="18" charset="0"/>
              </a:rPr>
              <a:t>– Продвижение Вашего проекта: эффективная презентация проекта: технология, фишки, фишки и еще раз фишки</a:t>
            </a:r>
            <a:r>
              <a:rPr lang="ru-RU" sz="1600" dirty="0" smtClean="0">
                <a:latin typeface="Times New Roman" pitchFamily="18" charset="0"/>
                <a:cs typeface="Times New Roman" pitchFamily="18" charset="0"/>
              </a:rPr>
              <a:t>!</a:t>
            </a:r>
            <a:endParaRPr lang="ru-RU" sz="1600" dirty="0">
              <a:latin typeface="Times New Roman" pitchFamily="18" charset="0"/>
              <a:cs typeface="Times New Roman" pitchFamily="18" charset="0"/>
            </a:endParaRPr>
          </a:p>
          <a:p>
            <a:pPr fontAlgn="base"/>
            <a:r>
              <a:rPr lang="ru-RU" sz="1600" dirty="0">
                <a:latin typeface="Times New Roman" pitchFamily="18" charset="0"/>
                <a:cs typeface="Times New Roman" pitchFamily="18" charset="0"/>
              </a:rPr>
              <a:t>– Продолжаем обмен опытом, конкретизируем базу своих контактов – используем все возможности </a:t>
            </a:r>
            <a:r>
              <a:rPr lang="ru-RU" sz="1600" dirty="0" err="1">
                <a:latin typeface="Times New Roman" pitchFamily="18" charset="0"/>
                <a:cs typeface="Times New Roman" pitchFamily="18" charset="0"/>
              </a:rPr>
              <a:t>нетворкинга</a:t>
            </a:r>
            <a:r>
              <a:rPr lang="ru-RU" sz="1600" dirty="0">
                <a:latin typeface="Times New Roman" pitchFamily="18" charset="0"/>
                <a:cs typeface="Times New Roman" pitchFamily="18" charset="0"/>
              </a:rPr>
              <a:t>.</a:t>
            </a:r>
          </a:p>
          <a:p>
            <a:pPr fontAlgn="base"/>
            <a:r>
              <a:rPr lang="ru-RU" sz="1600" dirty="0">
                <a:latin typeface="Times New Roman" pitchFamily="18" charset="0"/>
                <a:cs typeface="Times New Roman" pitchFamily="18" charset="0"/>
              </a:rPr>
              <a:t> </a:t>
            </a:r>
          </a:p>
          <a:p>
            <a:pPr fontAlgn="base"/>
            <a:r>
              <a:rPr lang="ru-RU" sz="1600" b="1" dirty="0">
                <a:latin typeface="Times New Roman" pitchFamily="18" charset="0"/>
                <a:cs typeface="Times New Roman" pitchFamily="18" charset="0"/>
              </a:rPr>
              <a:t>Используемые методы работы на тренинге: </a:t>
            </a:r>
            <a:r>
              <a:rPr lang="ru-RU" sz="1600" dirty="0">
                <a:latin typeface="Times New Roman" pitchFamily="18" charset="0"/>
                <a:cs typeface="Times New Roman" pitchFamily="18" charset="0"/>
              </a:rPr>
              <a:t>деловые игры, кейсы, практические упражнения. Практика 70%, теория 30%.</a:t>
            </a:r>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9722" y="445587"/>
            <a:ext cx="1800000" cy="1800000"/>
          </a:xfrm>
          <a:prstGeom prst="ellipse">
            <a:avLst/>
          </a:prstGeom>
        </p:spPr>
      </p:pic>
      <p:sp>
        <p:nvSpPr>
          <p:cNvPr id="6" name="TextBox 5"/>
          <p:cNvSpPr txBox="1"/>
          <p:nvPr/>
        </p:nvSpPr>
        <p:spPr>
          <a:xfrm>
            <a:off x="179612" y="2420888"/>
            <a:ext cx="2880220" cy="2462213"/>
          </a:xfrm>
          <a:prstGeom prst="rect">
            <a:avLst/>
          </a:prstGeom>
          <a:noFill/>
        </p:spPr>
        <p:txBody>
          <a:bodyPr wrap="square" rtlCol="0">
            <a:spAutoFit/>
          </a:bodyPr>
          <a:lstStyle/>
          <a:p>
            <a:pPr algn="ctr"/>
            <a:r>
              <a:rPr lang="ru-RU" sz="1400" b="1" dirty="0" smtClean="0">
                <a:latin typeface="Times New Roman" pitchFamily="18" charset="0"/>
                <a:cs typeface="Times New Roman" pitchFamily="18" charset="0"/>
              </a:rPr>
              <a:t>Гришин Дмитрий</a:t>
            </a:r>
          </a:p>
          <a:p>
            <a:pPr algn="ctr"/>
            <a:r>
              <a:rPr lang="ru-RU" sz="1400" i="1" dirty="0">
                <a:latin typeface="Times New Roman" pitchFamily="18" charset="0"/>
                <a:cs typeface="Times New Roman" pitchFamily="18" charset="0"/>
              </a:rPr>
              <a:t>Практикующий интернет-маркетолог. Сотни проектов для малого и среднего бизнеса в России и </a:t>
            </a:r>
            <a:r>
              <a:rPr lang="ru-RU" sz="1400" i="1" dirty="0" smtClean="0">
                <a:latin typeface="Times New Roman" pitchFamily="18" charset="0"/>
                <a:cs typeface="Times New Roman" pitchFamily="18" charset="0"/>
              </a:rPr>
              <a:t>СНГ, сертифицированный </a:t>
            </a:r>
            <a:r>
              <a:rPr lang="ru-RU" sz="1400" i="1" dirty="0">
                <a:latin typeface="Times New Roman" pitchFamily="18" charset="0"/>
                <a:cs typeface="Times New Roman" pitchFamily="18" charset="0"/>
              </a:rPr>
              <a:t>специалист по контекстной рекламе, внедрению CRM-систем и систем сквозной бизнес-аналитики. Личный опыт в построении отдела продаж.</a:t>
            </a:r>
          </a:p>
          <a:p>
            <a:pPr algn="ctr"/>
            <a:endParaRPr lang="ru-RU" sz="1400" b="1" dirty="0"/>
          </a:p>
        </p:txBody>
      </p:sp>
    </p:spTree>
    <p:extLst>
      <p:ext uri="{BB962C8B-B14F-4D97-AF65-F5344CB8AC3E}">
        <p14:creationId xmlns:p14="http://schemas.microsoft.com/office/powerpoint/2010/main" val="4989307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5661248"/>
            <a:ext cx="1233739" cy="1080000"/>
          </a:xfrm>
          <a:prstGeom prst="rect">
            <a:avLst/>
          </a:prstGeom>
        </p:spPr>
      </p:pic>
      <p:sp>
        <p:nvSpPr>
          <p:cNvPr id="3" name="Прямоугольник 2"/>
          <p:cNvSpPr/>
          <p:nvPr/>
        </p:nvSpPr>
        <p:spPr>
          <a:xfrm>
            <a:off x="3563888" y="188640"/>
            <a:ext cx="2929969" cy="523220"/>
          </a:xfrm>
          <a:prstGeom prst="rect">
            <a:avLst/>
          </a:prstGeom>
        </p:spPr>
        <p:txBody>
          <a:bodyPr wrap="none">
            <a:spAutoFit/>
          </a:bodyPr>
          <a:lstStyle/>
          <a:p>
            <a:r>
              <a:rPr lang="ru-RU" sz="2800" b="1" dirty="0" smtClean="0">
                <a:latin typeface="Times New Roman" pitchFamily="18" charset="0"/>
                <a:cs typeface="Times New Roman" pitchFamily="18" charset="0"/>
              </a:rPr>
              <a:t>Блок «Продажи»</a:t>
            </a:r>
            <a:endParaRPr lang="ru-RU" sz="2800" b="1" dirty="0">
              <a:latin typeface="Times New Roman" pitchFamily="18" charset="0"/>
              <a:cs typeface="Times New Roman" pitchFamily="18" charset="0"/>
            </a:endParaRPr>
          </a:p>
        </p:txBody>
      </p:sp>
      <p:sp>
        <p:nvSpPr>
          <p:cNvPr id="4" name="TextBox 3"/>
          <p:cNvSpPr txBox="1"/>
          <p:nvPr/>
        </p:nvSpPr>
        <p:spPr>
          <a:xfrm>
            <a:off x="2987824" y="916510"/>
            <a:ext cx="5647170" cy="3539430"/>
          </a:xfrm>
          <a:prstGeom prst="rect">
            <a:avLst/>
          </a:prstGeom>
          <a:noFill/>
        </p:spPr>
        <p:txBody>
          <a:bodyPr wrap="square" rtlCol="0">
            <a:spAutoFit/>
          </a:bodyPr>
          <a:lstStyle/>
          <a:p>
            <a:r>
              <a:rPr lang="ru-RU" sz="1600" b="1" i="1" dirty="0" smtClean="0">
                <a:latin typeface="Times New Roman" pitchFamily="18" charset="0"/>
                <a:cs typeface="Times New Roman" pitchFamily="18" charset="0"/>
              </a:rPr>
              <a:t>Основные темы:</a:t>
            </a:r>
          </a:p>
          <a:p>
            <a:endParaRPr lang="ru-RU" sz="1600" b="1" i="1" dirty="0" smtClean="0">
              <a:latin typeface="Times New Roman" pitchFamily="18" charset="0"/>
              <a:cs typeface="Times New Roman" pitchFamily="18" charset="0"/>
            </a:endParaRPr>
          </a:p>
          <a:p>
            <a:pPr marL="285750" indent="-285750">
              <a:buFont typeface="Arial" pitchFamily="34" charset="0"/>
              <a:buChar char="•"/>
            </a:pPr>
            <a:r>
              <a:rPr lang="ru-RU" sz="1600" b="1" i="1" dirty="0" err="1" smtClean="0">
                <a:latin typeface="Times New Roman" pitchFamily="18" charset="0"/>
                <a:cs typeface="Times New Roman" pitchFamily="18" charset="0"/>
              </a:rPr>
              <a:t>Лидогенерация</a:t>
            </a:r>
            <a:r>
              <a:rPr lang="ru-RU" sz="1600" dirty="0" smtClean="0">
                <a:latin typeface="Times New Roman" pitchFamily="18" charset="0"/>
                <a:cs typeface="Times New Roman" pitchFamily="18" charset="0"/>
              </a:rPr>
              <a:t> (определение целевой аудитории, поиск потенциальных клиентов, бесплатные, малобюджетные и платные площадки)</a:t>
            </a:r>
          </a:p>
          <a:p>
            <a:pPr marL="285750" indent="-285750">
              <a:buFont typeface="Arial" pitchFamily="34" charset="0"/>
              <a:buChar char="•"/>
            </a:pPr>
            <a:r>
              <a:rPr lang="ru-RU" sz="1600" b="1" i="1" dirty="0" smtClean="0">
                <a:latin typeface="Times New Roman" pitchFamily="18" charset="0"/>
                <a:cs typeface="Times New Roman" pitchFamily="18" charset="0"/>
              </a:rPr>
              <a:t>Продажи</a:t>
            </a:r>
            <a:r>
              <a:rPr lang="ru-RU" sz="1600" dirty="0" smtClean="0">
                <a:latin typeface="Times New Roman" pitchFamily="18" charset="0"/>
                <a:cs typeface="Times New Roman" pitchFamily="18" charset="0"/>
              </a:rPr>
              <a:t> (этапы продаж, типы клиентов, типы переговорщиков, учет продаж, коэффициент конверсии, </a:t>
            </a:r>
            <a:r>
              <a:rPr lang="en-US" sz="1600" dirty="0" smtClean="0">
                <a:latin typeface="Times New Roman" pitchFamily="18" charset="0"/>
                <a:cs typeface="Times New Roman" pitchFamily="18" charset="0"/>
              </a:rPr>
              <a:t>CRM</a:t>
            </a:r>
            <a:r>
              <a:rPr lang="ru-RU" sz="1600" dirty="0" smtClean="0">
                <a:latin typeface="Times New Roman" pitchFamily="18" charset="0"/>
                <a:cs typeface="Times New Roman" pitchFamily="18" charset="0"/>
              </a:rPr>
              <a:t> система, </a:t>
            </a:r>
            <a:r>
              <a:rPr lang="ru-RU" sz="1600" dirty="0" err="1" smtClean="0">
                <a:latin typeface="Times New Roman" pitchFamily="18" charset="0"/>
                <a:cs typeface="Times New Roman" pitchFamily="18" charset="0"/>
              </a:rPr>
              <a:t>автоворонки</a:t>
            </a:r>
            <a:r>
              <a:rPr lang="ru-RU" sz="1600" dirty="0" smtClean="0">
                <a:latin typeface="Times New Roman" pitchFamily="18" charset="0"/>
                <a:cs typeface="Times New Roman" pitchFamily="18" charset="0"/>
              </a:rPr>
              <a:t>, </a:t>
            </a:r>
            <a:r>
              <a:rPr lang="en-US" sz="1600" dirty="0" smtClean="0">
                <a:latin typeface="Times New Roman" pitchFamily="18" charset="0"/>
                <a:cs typeface="Times New Roman" pitchFamily="18" charset="0"/>
              </a:rPr>
              <a:t>LTV</a:t>
            </a:r>
            <a:r>
              <a:rPr lang="ru-RU" sz="1600" dirty="0" smtClean="0">
                <a:latin typeface="Times New Roman" pitchFamily="18" charset="0"/>
                <a:cs typeface="Times New Roman" pitchFamily="18" charset="0"/>
              </a:rPr>
              <a:t>)</a:t>
            </a:r>
          </a:p>
          <a:p>
            <a:pPr marL="285750" indent="-285750">
              <a:buFont typeface="Arial" pitchFamily="34" charset="0"/>
              <a:buChar char="•"/>
            </a:pPr>
            <a:r>
              <a:rPr lang="ru-RU" sz="1600" b="1" i="1" dirty="0" err="1" smtClean="0">
                <a:latin typeface="Times New Roman" pitchFamily="18" charset="0"/>
                <a:cs typeface="Times New Roman" pitchFamily="18" charset="0"/>
              </a:rPr>
              <a:t>Таймменеджмент</a:t>
            </a:r>
            <a:r>
              <a:rPr lang="ru-RU" sz="1600" dirty="0" smtClean="0">
                <a:latin typeface="Times New Roman" pitchFamily="18" charset="0"/>
                <a:cs typeface="Times New Roman" pitchFamily="18" charset="0"/>
              </a:rPr>
              <a:t> (как планировать и выполнять запланированное)</a:t>
            </a:r>
          </a:p>
          <a:p>
            <a:pPr marL="285750" indent="-285750">
              <a:buFont typeface="Arial" pitchFamily="34" charset="0"/>
              <a:buChar char="•"/>
            </a:pPr>
            <a:r>
              <a:rPr lang="ru-RU" sz="1600" b="1" i="1" dirty="0" smtClean="0">
                <a:latin typeface="Times New Roman" pitchFamily="18" charset="0"/>
                <a:cs typeface="Times New Roman" pitchFamily="18" charset="0"/>
              </a:rPr>
              <a:t>Масштабирование </a:t>
            </a:r>
            <a:r>
              <a:rPr lang="ru-RU" sz="1600" dirty="0" smtClean="0">
                <a:latin typeface="Times New Roman" pitchFamily="18" charset="0"/>
                <a:cs typeface="Times New Roman" pitchFamily="18" charset="0"/>
              </a:rPr>
              <a:t>(франшиза, филиальная сеть, </a:t>
            </a:r>
            <a:r>
              <a:rPr lang="ru-RU" sz="1600" dirty="0" err="1" smtClean="0">
                <a:latin typeface="Times New Roman" pitchFamily="18" charset="0"/>
                <a:cs typeface="Times New Roman" pitchFamily="18" charset="0"/>
              </a:rPr>
              <a:t>инфобизнес</a:t>
            </a:r>
            <a:r>
              <a:rPr lang="ru-RU" sz="1600" dirty="0" smtClean="0">
                <a:latin typeface="Times New Roman" pitchFamily="18" charset="0"/>
                <a:cs typeface="Times New Roman" pitchFamily="18" charset="0"/>
              </a:rPr>
              <a:t>)</a:t>
            </a:r>
          </a:p>
          <a:p>
            <a:endParaRPr lang="ru-RU" sz="1600" dirty="0">
              <a:latin typeface="Times New Roman" pitchFamily="18" charset="0"/>
              <a:cs typeface="Times New Roman" pitchFamily="18" charset="0"/>
            </a:endParaRPr>
          </a:p>
          <a:p>
            <a:r>
              <a:rPr lang="ru-RU" sz="1600" b="1" dirty="0" smtClean="0">
                <a:latin typeface="Times New Roman" pitchFamily="18" charset="0"/>
                <a:cs typeface="Times New Roman" pitchFamily="18" charset="0"/>
              </a:rPr>
              <a:t>Продолжительность</a:t>
            </a:r>
            <a:r>
              <a:rPr lang="ru-RU" sz="1600" dirty="0" smtClean="0">
                <a:latin typeface="Times New Roman" pitchFamily="18" charset="0"/>
                <a:cs typeface="Times New Roman" pitchFamily="18" charset="0"/>
              </a:rPr>
              <a:t>: 3 занятия (18 часов)</a:t>
            </a:r>
            <a:endParaRPr lang="ru-RU" sz="1600" dirty="0">
              <a:latin typeface="Times New Roman" pitchFamily="18" charset="0"/>
              <a:cs typeface="Times New Roman" pitchFamily="18" charset="0"/>
            </a:endParaRPr>
          </a:p>
        </p:txBody>
      </p:sp>
      <p:sp>
        <p:nvSpPr>
          <p:cNvPr id="5" name="Прямоугольник 4"/>
          <p:cNvSpPr/>
          <p:nvPr/>
        </p:nvSpPr>
        <p:spPr>
          <a:xfrm>
            <a:off x="107504" y="2852936"/>
            <a:ext cx="2664296" cy="1600438"/>
          </a:xfrm>
          <a:prstGeom prst="rect">
            <a:avLst/>
          </a:prstGeom>
        </p:spPr>
        <p:txBody>
          <a:bodyPr wrap="square">
            <a:spAutoFit/>
          </a:bodyPr>
          <a:lstStyle/>
          <a:p>
            <a:pPr algn="ctr"/>
            <a:r>
              <a:rPr lang="ru-RU" sz="1400" b="1" dirty="0" err="1">
                <a:latin typeface="Times New Roman" pitchFamily="18" charset="0"/>
                <a:cs typeface="Times New Roman" pitchFamily="18" charset="0"/>
              </a:rPr>
              <a:t>Северин</a:t>
            </a:r>
            <a:r>
              <a:rPr lang="ru-RU" sz="1400" b="1" dirty="0">
                <a:latin typeface="Times New Roman" pitchFamily="18" charset="0"/>
                <a:cs typeface="Times New Roman" pitchFamily="18" charset="0"/>
              </a:rPr>
              <a:t> </a:t>
            </a:r>
            <a:r>
              <a:rPr lang="ru-RU" sz="1400" b="1" dirty="0" smtClean="0">
                <a:latin typeface="Times New Roman" pitchFamily="18" charset="0"/>
                <a:cs typeface="Times New Roman" pitchFamily="18" charset="0"/>
              </a:rPr>
              <a:t>Максим</a:t>
            </a:r>
            <a:r>
              <a:rPr lang="ru-RU" sz="1400" dirty="0" smtClean="0">
                <a:latin typeface="Times New Roman" pitchFamily="18" charset="0"/>
                <a:cs typeface="Times New Roman" pitchFamily="18" charset="0"/>
              </a:rPr>
              <a:t>, </a:t>
            </a:r>
            <a:r>
              <a:rPr lang="ru-RU" sz="1400" i="1" dirty="0" smtClean="0">
                <a:latin typeface="Times New Roman" pitchFamily="18" charset="0"/>
                <a:cs typeface="Times New Roman" pitchFamily="18" charset="0"/>
              </a:rPr>
              <a:t>сертифицированный </a:t>
            </a:r>
            <a:r>
              <a:rPr lang="ru-RU" sz="1400" i="1" dirty="0" err="1" smtClean="0">
                <a:latin typeface="Times New Roman" pitchFamily="18" charset="0"/>
                <a:cs typeface="Times New Roman" pitchFamily="18" charset="0"/>
              </a:rPr>
              <a:t>коуч</a:t>
            </a:r>
            <a:r>
              <a:rPr lang="ru-RU" sz="1400" i="1" dirty="0" smtClean="0">
                <a:latin typeface="Times New Roman" pitchFamily="18" charset="0"/>
                <a:cs typeface="Times New Roman" pitchFamily="18" charset="0"/>
              </a:rPr>
              <a:t> и тренер по саморазвитию, организатор </a:t>
            </a:r>
            <a:r>
              <a:rPr lang="ru-RU" sz="1400" i="1" dirty="0">
                <a:latin typeface="Times New Roman" pitchFamily="18" charset="0"/>
                <a:cs typeface="Times New Roman" pitchFamily="18" charset="0"/>
              </a:rPr>
              <a:t>и спикер </a:t>
            </a:r>
            <a:r>
              <a:rPr lang="ru-RU" sz="1400" i="1" dirty="0" smtClean="0">
                <a:latin typeface="Times New Roman" pitchFamily="18" charset="0"/>
                <a:cs typeface="Times New Roman" pitchFamily="18" charset="0"/>
              </a:rPr>
              <a:t>бизнес-сообщества </a:t>
            </a:r>
            <a:r>
              <a:rPr lang="ru-RU" sz="1400" i="1" dirty="0">
                <a:latin typeface="Times New Roman" pitchFamily="18" charset="0"/>
                <a:cs typeface="Times New Roman" pitchFamily="18" charset="0"/>
              </a:rPr>
              <a:t>в г. </a:t>
            </a:r>
            <a:r>
              <a:rPr lang="ru-RU" sz="1400" i="1" dirty="0" smtClean="0">
                <a:latin typeface="Times New Roman" pitchFamily="18" charset="0"/>
                <a:cs typeface="Times New Roman" pitchFamily="18" charset="0"/>
              </a:rPr>
              <a:t>Кемерово, </a:t>
            </a:r>
            <a:r>
              <a:rPr lang="ru-RU" sz="1400" i="1" dirty="0" err="1">
                <a:latin typeface="Times New Roman" pitchFamily="18" charset="0"/>
                <a:cs typeface="Times New Roman" pitchFamily="18" charset="0"/>
              </a:rPr>
              <a:t>с</a:t>
            </a:r>
            <a:r>
              <a:rPr lang="ru-RU" sz="1400" i="1" dirty="0" err="1" smtClean="0">
                <a:latin typeface="Times New Roman" pitchFamily="18" charset="0"/>
                <a:cs typeface="Times New Roman" pitchFamily="18" charset="0"/>
              </a:rPr>
              <a:t>ооснователь</a:t>
            </a:r>
            <a:r>
              <a:rPr lang="ru-RU" sz="1400" i="1" dirty="0" smtClean="0">
                <a:latin typeface="Times New Roman" pitchFamily="18" charset="0"/>
                <a:cs typeface="Times New Roman" pitchFamily="18" charset="0"/>
              </a:rPr>
              <a:t> </a:t>
            </a:r>
            <a:r>
              <a:rPr lang="ru-RU" sz="1400" i="1" dirty="0">
                <a:latin typeface="Times New Roman" pitchFamily="18" charset="0"/>
                <a:cs typeface="Times New Roman" pitchFamily="18" charset="0"/>
              </a:rPr>
              <a:t>проекта «Школа продаж»</a:t>
            </a:r>
          </a:p>
        </p:txBody>
      </p:sp>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9552" y="836712"/>
            <a:ext cx="1544444" cy="1725363"/>
          </a:xfrm>
          <a:prstGeom prst="ellipse">
            <a:avLst/>
          </a:prstGeom>
        </p:spPr>
      </p:pic>
    </p:spTree>
    <p:extLst>
      <p:ext uri="{BB962C8B-B14F-4D97-AF65-F5344CB8AC3E}">
        <p14:creationId xmlns:p14="http://schemas.microsoft.com/office/powerpoint/2010/main" val="2511504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5661248"/>
            <a:ext cx="1233739" cy="1080000"/>
          </a:xfrm>
          <a:prstGeom prst="rect">
            <a:avLst/>
          </a:prstGeom>
        </p:spPr>
      </p:pic>
      <p:sp>
        <p:nvSpPr>
          <p:cNvPr id="3" name="TextBox 2"/>
          <p:cNvSpPr txBox="1"/>
          <p:nvPr/>
        </p:nvSpPr>
        <p:spPr>
          <a:xfrm>
            <a:off x="2339752" y="215062"/>
            <a:ext cx="6552728" cy="369332"/>
          </a:xfrm>
          <a:prstGeom prst="rect">
            <a:avLst/>
          </a:prstGeom>
          <a:noFill/>
        </p:spPr>
        <p:txBody>
          <a:bodyPr wrap="square" rtlCol="0">
            <a:spAutoFit/>
          </a:bodyPr>
          <a:lstStyle/>
          <a:p>
            <a:r>
              <a:rPr lang="ru-RU" b="1" dirty="0">
                <a:latin typeface="Times New Roman" pitchFamily="18" charset="0"/>
                <a:cs typeface="Times New Roman" pitchFamily="18" charset="0"/>
              </a:rPr>
              <a:t>Современный руководитель: Как управлять персоналом.</a:t>
            </a:r>
          </a:p>
        </p:txBody>
      </p:sp>
      <p:pic>
        <p:nvPicPr>
          <p:cNvPr id="4" name="Рисунок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7544" y="755593"/>
            <a:ext cx="1574344" cy="1800000"/>
          </a:xfrm>
          <a:prstGeom prst="ellipse">
            <a:avLst/>
          </a:prstGeom>
        </p:spPr>
      </p:pic>
      <p:sp>
        <p:nvSpPr>
          <p:cNvPr id="5" name="Прямоугольник 4"/>
          <p:cNvSpPr/>
          <p:nvPr/>
        </p:nvSpPr>
        <p:spPr>
          <a:xfrm>
            <a:off x="22417" y="2585811"/>
            <a:ext cx="2574032" cy="1169551"/>
          </a:xfrm>
          <a:prstGeom prst="rect">
            <a:avLst/>
          </a:prstGeom>
        </p:spPr>
        <p:txBody>
          <a:bodyPr wrap="square">
            <a:spAutoFit/>
          </a:bodyPr>
          <a:lstStyle/>
          <a:p>
            <a:pPr algn="ctr"/>
            <a:r>
              <a:rPr lang="ru-RU" sz="1400" b="1" dirty="0" err="1">
                <a:latin typeface="Times New Roman" pitchFamily="18" charset="0"/>
                <a:cs typeface="Times New Roman" pitchFamily="18" charset="0"/>
              </a:rPr>
              <a:t>Казадаева</a:t>
            </a:r>
            <a:r>
              <a:rPr lang="ru-RU" sz="1400" b="1" dirty="0">
                <a:latin typeface="Times New Roman" pitchFamily="18" charset="0"/>
                <a:cs typeface="Times New Roman" pitchFamily="18" charset="0"/>
              </a:rPr>
              <a:t> Светлана</a:t>
            </a:r>
            <a:endParaRPr lang="ru-RU" sz="1400" dirty="0">
              <a:latin typeface="Times New Roman" pitchFamily="18" charset="0"/>
              <a:cs typeface="Times New Roman" pitchFamily="18" charset="0"/>
            </a:endParaRPr>
          </a:p>
          <a:p>
            <a:pPr algn="ctr"/>
            <a:r>
              <a:rPr lang="ru-RU" sz="1400" i="1" dirty="0">
                <a:latin typeface="Times New Roman" pitchFamily="18" charset="0"/>
                <a:cs typeface="Times New Roman" pitchFamily="18" charset="0"/>
              </a:rPr>
              <a:t>HR-консультант, практикующий </a:t>
            </a:r>
            <a:r>
              <a:rPr lang="ru-RU" sz="1400" i="1" dirty="0" err="1">
                <a:latin typeface="Times New Roman" pitchFamily="18" charset="0"/>
                <a:cs typeface="Times New Roman" pitchFamily="18" charset="0"/>
              </a:rPr>
              <a:t>hr</a:t>
            </a:r>
            <a:r>
              <a:rPr lang="ru-RU" sz="1400" i="1" dirty="0">
                <a:latin typeface="Times New Roman" pitchFamily="18" charset="0"/>
                <a:cs typeface="Times New Roman" pitchFamily="18" charset="0"/>
              </a:rPr>
              <a:t>-директор, </a:t>
            </a:r>
          </a:p>
          <a:p>
            <a:pPr algn="ctr"/>
            <a:r>
              <a:rPr lang="ru-RU" sz="1400" i="1" dirty="0">
                <a:latin typeface="Times New Roman" pitchFamily="18" charset="0"/>
                <a:cs typeface="Times New Roman" pitchFamily="18" charset="0"/>
              </a:rPr>
              <a:t>член Российской ассоциации </a:t>
            </a:r>
            <a:r>
              <a:rPr lang="ru-RU" sz="1400" i="1" dirty="0" err="1">
                <a:latin typeface="Times New Roman" pitchFamily="18" charset="0"/>
                <a:cs typeface="Times New Roman" pitchFamily="18" charset="0"/>
              </a:rPr>
              <a:t>фасилитации</a:t>
            </a:r>
            <a:r>
              <a:rPr lang="ru-RU" sz="1400" i="1" dirty="0">
                <a:latin typeface="Times New Roman" pitchFamily="18" charset="0"/>
                <a:cs typeface="Times New Roman" pitchFamily="18" charset="0"/>
              </a:rPr>
              <a:t>, бизнес-тренер</a:t>
            </a:r>
          </a:p>
        </p:txBody>
      </p:sp>
      <p:sp>
        <p:nvSpPr>
          <p:cNvPr id="6" name="Прямоугольник 5"/>
          <p:cNvSpPr/>
          <p:nvPr/>
        </p:nvSpPr>
        <p:spPr>
          <a:xfrm>
            <a:off x="2982710" y="692696"/>
            <a:ext cx="5521284" cy="4462760"/>
          </a:xfrm>
          <a:prstGeom prst="rect">
            <a:avLst/>
          </a:prstGeom>
        </p:spPr>
        <p:txBody>
          <a:bodyPr wrap="square">
            <a:spAutoFit/>
          </a:bodyPr>
          <a:lstStyle/>
          <a:p>
            <a:r>
              <a:rPr lang="ru-RU" sz="1400" b="1" i="1" dirty="0" smtClean="0">
                <a:latin typeface="Times New Roman" pitchFamily="18" charset="0"/>
                <a:cs typeface="Times New Roman" pitchFamily="18" charset="0"/>
              </a:rPr>
              <a:t>Какой </a:t>
            </a:r>
            <a:r>
              <a:rPr lang="ru-RU" sz="1400" b="1" i="1" dirty="0">
                <a:latin typeface="Times New Roman" pitchFamily="18" charset="0"/>
                <a:cs typeface="Times New Roman" pitchFamily="18" charset="0"/>
              </a:rPr>
              <a:t>результат вы получите?</a:t>
            </a:r>
          </a:p>
          <a:p>
            <a:pPr algn="just"/>
            <a:r>
              <a:rPr lang="ru-RU" sz="1400" dirty="0">
                <a:latin typeface="Times New Roman" pitchFamily="18" charset="0"/>
                <a:cs typeface="Times New Roman" pitchFamily="18" charset="0"/>
              </a:rPr>
              <a:t>Этот тренинг поможет руководителям создать крепкую команду, начиная с качественного набора персонала, быстрой адаптации новых сотрудников. Кроме того мы узнаем, как правильно подходить к обучению персонала и уметь их мотивировать. И в целом, создавать рабочую атмосферу, направленную на получение общего результата. Получите различные инструменты и освоите технологии эффективного управления своей командой.</a:t>
            </a:r>
          </a:p>
          <a:p>
            <a:pPr algn="just"/>
            <a:r>
              <a:rPr lang="ru-RU" sz="1400" b="1" i="1" dirty="0">
                <a:latin typeface="Times New Roman" pitchFamily="18" charset="0"/>
                <a:cs typeface="Times New Roman" pitchFamily="18" charset="0"/>
              </a:rPr>
              <a:t>Преимущества и выгоды?</a:t>
            </a:r>
          </a:p>
          <a:p>
            <a:pPr algn="just"/>
            <a:r>
              <a:rPr lang="ru-RU" sz="1400" dirty="0">
                <a:latin typeface="Times New Roman" pitchFamily="18" charset="0"/>
                <a:cs typeface="Times New Roman" pitchFamily="18" charset="0"/>
              </a:rPr>
              <a:t>Предлагаются только те инструменты управления персоналом, которые действительно работают, проверены временем и опытом других компаний, и вы сможете составить свой стиль управления персоналом и найти подходящие методы для вашей компании. Эффективное управление групповой динамикой тренинга и высокое качество подачи материала позволяет максимально эффективно внедрить различные технологии управления в ваши управленческие модели поведения; Максимально подробный раздаточный материал, поможет вам после тренинга воспользоваться им для развития своих подчиненных.</a:t>
            </a:r>
          </a:p>
          <a:p>
            <a:endParaRPr lang="ru-RU" b="1" u="sng" dirty="0" smtClean="0"/>
          </a:p>
        </p:txBody>
      </p:sp>
    </p:spTree>
    <p:extLst>
      <p:ext uri="{BB962C8B-B14F-4D97-AF65-F5344CB8AC3E}">
        <p14:creationId xmlns:p14="http://schemas.microsoft.com/office/powerpoint/2010/main" val="6602376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5661248"/>
            <a:ext cx="1233739" cy="1080000"/>
          </a:xfrm>
          <a:prstGeom prst="rect">
            <a:avLst/>
          </a:prstGeom>
        </p:spPr>
      </p:pic>
      <p:sp>
        <p:nvSpPr>
          <p:cNvPr id="3" name="Прямоугольник 2"/>
          <p:cNvSpPr/>
          <p:nvPr/>
        </p:nvSpPr>
        <p:spPr>
          <a:xfrm>
            <a:off x="2483768" y="116632"/>
            <a:ext cx="3911071" cy="523220"/>
          </a:xfrm>
          <a:prstGeom prst="rect">
            <a:avLst/>
          </a:prstGeom>
        </p:spPr>
        <p:txBody>
          <a:bodyPr wrap="none">
            <a:spAutoFit/>
          </a:bodyPr>
          <a:lstStyle/>
          <a:p>
            <a:r>
              <a:rPr lang="ru-RU" sz="2800" b="1" dirty="0"/>
              <a:t>Управление финансами</a:t>
            </a:r>
          </a:p>
        </p:txBody>
      </p:sp>
      <p:sp>
        <p:nvSpPr>
          <p:cNvPr id="4" name="TextBox 3"/>
          <p:cNvSpPr txBox="1"/>
          <p:nvPr/>
        </p:nvSpPr>
        <p:spPr>
          <a:xfrm>
            <a:off x="395536" y="836712"/>
            <a:ext cx="8568952" cy="4247317"/>
          </a:xfrm>
          <a:prstGeom prst="rect">
            <a:avLst/>
          </a:prstGeom>
          <a:noFill/>
        </p:spPr>
        <p:txBody>
          <a:bodyPr wrap="square" rtlCol="0">
            <a:spAutoFit/>
          </a:bodyPr>
          <a:lstStyle/>
          <a:p>
            <a:pPr algn="just" fontAlgn="base"/>
            <a:r>
              <a:rPr lang="ru-RU" dirty="0" smtClean="0">
                <a:latin typeface="Times New Roman" pitchFamily="18" charset="0"/>
                <a:cs typeface="Times New Roman" pitchFamily="18" charset="0"/>
              </a:rPr>
              <a:t>Мастер-класс </a:t>
            </a:r>
            <a:r>
              <a:rPr lang="ru-RU" dirty="0">
                <a:latin typeface="Times New Roman" pitchFamily="18" charset="0"/>
                <a:cs typeface="Times New Roman" pitchFamily="18" charset="0"/>
              </a:rPr>
              <a:t>для действующих и начинающих предпринимателей </a:t>
            </a:r>
            <a:r>
              <a:rPr lang="ru-RU" dirty="0" smtClean="0">
                <a:latin typeface="Times New Roman" pitchFamily="18" charset="0"/>
                <a:cs typeface="Times New Roman" pitchFamily="18" charset="0"/>
              </a:rPr>
              <a:t>от </a:t>
            </a:r>
            <a:r>
              <a:rPr lang="ru-RU" b="1" dirty="0" smtClean="0">
                <a:latin typeface="Times New Roman" pitchFamily="18" charset="0"/>
                <a:cs typeface="Times New Roman" pitchFamily="18" charset="0"/>
              </a:rPr>
              <a:t>Сбербанк</a:t>
            </a:r>
            <a:r>
              <a:rPr lang="ru-RU" dirty="0" smtClean="0">
                <a:latin typeface="Times New Roman" pitchFamily="18" charset="0"/>
                <a:cs typeface="Times New Roman" pitchFamily="18" charset="0"/>
              </a:rPr>
              <a:t>. Блок посвящен </a:t>
            </a:r>
            <a:r>
              <a:rPr lang="ru-RU" dirty="0">
                <a:latin typeface="Times New Roman" pitchFamily="18" charset="0"/>
                <a:cs typeface="Times New Roman" pitchFamily="18" charset="0"/>
              </a:rPr>
              <a:t>теме построения финансовой модели и правилам расчета показателей для принятия управленческих </a:t>
            </a:r>
            <a:r>
              <a:rPr lang="ru-RU" dirty="0" smtClean="0">
                <a:latin typeface="Times New Roman" pitchFamily="18" charset="0"/>
                <a:cs typeface="Times New Roman" pitchFamily="18" charset="0"/>
              </a:rPr>
              <a:t>решений, включает в себя:</a:t>
            </a:r>
            <a:endParaRPr lang="ru-RU" dirty="0">
              <a:latin typeface="Times New Roman" pitchFamily="18" charset="0"/>
              <a:cs typeface="Times New Roman" pitchFamily="18" charset="0"/>
            </a:endParaRPr>
          </a:p>
          <a:p>
            <a:pPr marL="285750" indent="-285750" algn="just" fontAlgn="base">
              <a:buFontTx/>
              <a:buChar char="-"/>
            </a:pPr>
            <a:r>
              <a:rPr lang="ru-RU" dirty="0" smtClean="0">
                <a:latin typeface="Times New Roman" pitchFamily="18" charset="0"/>
                <a:cs typeface="Times New Roman" pitchFamily="18" charset="0"/>
              </a:rPr>
              <a:t>основные принципы </a:t>
            </a:r>
            <a:r>
              <a:rPr lang="ru-RU" dirty="0">
                <a:latin typeface="Times New Roman" pitchFamily="18" charset="0"/>
                <a:cs typeface="Times New Roman" pitchFamily="18" charset="0"/>
              </a:rPr>
              <a:t>финансового </a:t>
            </a:r>
            <a:r>
              <a:rPr lang="ru-RU" dirty="0" smtClean="0">
                <a:latin typeface="Times New Roman" pitchFamily="18" charset="0"/>
                <a:cs typeface="Times New Roman" pitchFamily="18" charset="0"/>
              </a:rPr>
              <a:t>учёта</a:t>
            </a:r>
          </a:p>
          <a:p>
            <a:pPr marL="285750" indent="-285750" algn="just" fontAlgn="base">
              <a:buFontTx/>
              <a:buChar char="-"/>
            </a:pPr>
            <a:r>
              <a:rPr lang="ru-RU" dirty="0" smtClean="0">
                <a:latin typeface="Times New Roman" pitchFamily="18" charset="0"/>
                <a:cs typeface="Times New Roman" pitchFamily="18" charset="0"/>
              </a:rPr>
              <a:t>правила </a:t>
            </a:r>
            <a:r>
              <a:rPr lang="ru-RU" dirty="0">
                <a:latin typeface="Times New Roman" pitchFamily="18" charset="0"/>
                <a:cs typeface="Times New Roman" pitchFamily="18" charset="0"/>
              </a:rPr>
              <a:t>определения </a:t>
            </a:r>
            <a:r>
              <a:rPr lang="ru-RU" dirty="0" smtClean="0">
                <a:latin typeface="Times New Roman" pitchFamily="18" charset="0"/>
                <a:cs typeface="Times New Roman" pitchFamily="18" charset="0"/>
              </a:rPr>
              <a:t>выручки</a:t>
            </a:r>
          </a:p>
          <a:p>
            <a:pPr marL="285750" indent="-285750" algn="just" fontAlgn="base">
              <a:buFontTx/>
              <a:buChar char="-"/>
            </a:pP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классификации расходов и расчёта </a:t>
            </a:r>
            <a:r>
              <a:rPr lang="ru-RU" dirty="0" smtClean="0">
                <a:latin typeface="Times New Roman" pitchFamily="18" charset="0"/>
                <a:cs typeface="Times New Roman" pitchFamily="18" charset="0"/>
              </a:rPr>
              <a:t>прибыли</a:t>
            </a:r>
          </a:p>
          <a:p>
            <a:pPr marL="285750" indent="-285750" algn="just" fontAlgn="base">
              <a:buFontTx/>
              <a:buChar char="-"/>
            </a:pPr>
            <a:r>
              <a:rPr lang="ru-RU" dirty="0" smtClean="0">
                <a:latin typeface="Times New Roman" pitchFamily="18" charset="0"/>
                <a:cs typeface="Times New Roman" pitchFamily="18" charset="0"/>
              </a:rPr>
              <a:t> построение финансовой модели </a:t>
            </a:r>
            <a:r>
              <a:rPr lang="ru-RU" dirty="0">
                <a:latin typeface="Times New Roman" pitchFamily="18" charset="0"/>
                <a:cs typeface="Times New Roman" pitchFamily="18" charset="0"/>
              </a:rPr>
              <a:t>реального бизнеса и </a:t>
            </a:r>
            <a:r>
              <a:rPr lang="ru-RU" dirty="0" smtClean="0">
                <a:latin typeface="Times New Roman" pitchFamily="18" charset="0"/>
                <a:cs typeface="Times New Roman" pitchFamily="18" charset="0"/>
              </a:rPr>
              <a:t>прогнозирование </a:t>
            </a:r>
            <a:r>
              <a:rPr lang="ru-RU" dirty="0">
                <a:latin typeface="Times New Roman" pitchFamily="18" charset="0"/>
                <a:cs typeface="Times New Roman" pitchFamily="18" charset="0"/>
              </a:rPr>
              <a:t>оборотного капитала, </a:t>
            </a:r>
            <a:r>
              <a:rPr lang="ru-RU" dirty="0" smtClean="0">
                <a:latin typeface="Times New Roman" pitchFamily="18" charset="0"/>
                <a:cs typeface="Times New Roman" pitchFamily="18" charset="0"/>
              </a:rPr>
              <a:t>разработка плана </a:t>
            </a:r>
            <a:r>
              <a:rPr lang="ru-RU" dirty="0">
                <a:latin typeface="Times New Roman" pitchFamily="18" charset="0"/>
                <a:cs typeface="Times New Roman" pitchFamily="18" charset="0"/>
              </a:rPr>
              <a:t>движения денежных средств и </a:t>
            </a:r>
            <a:r>
              <a:rPr lang="ru-RU" dirty="0" smtClean="0">
                <a:latin typeface="Times New Roman" pitchFamily="18" charset="0"/>
                <a:cs typeface="Times New Roman" pitchFamily="18" charset="0"/>
              </a:rPr>
              <a:t>прогнозного баланса.</a:t>
            </a:r>
          </a:p>
          <a:p>
            <a:pPr algn="just" fontAlgn="base"/>
            <a:r>
              <a:rPr lang="ru-RU" dirty="0" smtClean="0">
                <a:latin typeface="Times New Roman" pitchFamily="18" charset="0"/>
                <a:cs typeface="Times New Roman" pitchFamily="18" charset="0"/>
              </a:rPr>
              <a:t>Одно </a:t>
            </a:r>
            <a:r>
              <a:rPr lang="ru-RU" dirty="0">
                <a:latin typeface="Times New Roman" pitchFamily="18" charset="0"/>
                <a:cs typeface="Times New Roman" pitchFamily="18" charset="0"/>
              </a:rPr>
              <a:t>из самых важных умений для предпринимателя — это финансовая грамотность. Это, прежде всего, понимание бизнес-процессов компании и владение навыками чтения и описания своего бизнеса на языке </a:t>
            </a:r>
            <a:r>
              <a:rPr lang="ru-RU" dirty="0" smtClean="0">
                <a:latin typeface="Times New Roman" pitchFamily="18" charset="0"/>
                <a:cs typeface="Times New Roman" pitchFamily="18" charset="0"/>
              </a:rPr>
              <a:t>цифр. Благодаря </a:t>
            </a:r>
            <a:r>
              <a:rPr lang="ru-RU" dirty="0">
                <a:latin typeface="Times New Roman" pitchFamily="18" charset="0"/>
                <a:cs typeface="Times New Roman" pitchFamily="18" charset="0"/>
              </a:rPr>
              <a:t>программе предприниматели освоят базовые навыки работы с финансами, научатся своими силами строить финансовую модель бизнеса и принимать экономически обоснованные управленческие </a:t>
            </a:r>
            <a:r>
              <a:rPr lang="ru-RU" dirty="0" smtClean="0">
                <a:latin typeface="Times New Roman" pitchFamily="18" charset="0"/>
                <a:cs typeface="Times New Roman" pitchFamily="18" charset="0"/>
              </a:rPr>
              <a:t>решения.</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5202483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5661248"/>
            <a:ext cx="1233739" cy="1080000"/>
          </a:xfrm>
          <a:prstGeom prst="rect">
            <a:avLst/>
          </a:prstGeom>
        </p:spPr>
      </p:pic>
      <p:sp>
        <p:nvSpPr>
          <p:cNvPr id="4" name="TextBox 3"/>
          <p:cNvSpPr txBox="1"/>
          <p:nvPr/>
        </p:nvSpPr>
        <p:spPr>
          <a:xfrm>
            <a:off x="2195736" y="27646"/>
            <a:ext cx="6386748" cy="400110"/>
          </a:xfrm>
          <a:prstGeom prst="rect">
            <a:avLst/>
          </a:prstGeom>
          <a:noFill/>
        </p:spPr>
        <p:txBody>
          <a:bodyPr wrap="none" rtlCol="0">
            <a:spAutoFit/>
          </a:bodyPr>
          <a:lstStyle/>
          <a:p>
            <a:r>
              <a:rPr lang="ru-RU" sz="2000" b="1" dirty="0" smtClean="0">
                <a:latin typeface="Times New Roman" pitchFamily="18" charset="0"/>
                <a:cs typeface="Times New Roman" pitchFamily="18" charset="0"/>
              </a:rPr>
              <a:t>Взаимодействие с контрольно-надзорными органами</a:t>
            </a:r>
            <a:endParaRPr lang="ru-RU" sz="2000" b="1" dirty="0">
              <a:latin typeface="Times New Roman" pitchFamily="18" charset="0"/>
              <a:cs typeface="Times New Roman" pitchFamily="18" charset="0"/>
            </a:endParaRPr>
          </a:p>
        </p:txBody>
      </p:sp>
      <p:pic>
        <p:nvPicPr>
          <p:cNvPr id="5" name="Рисунок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6" y="620688"/>
            <a:ext cx="1625000" cy="1800000"/>
          </a:xfrm>
          <a:prstGeom prst="ellipse">
            <a:avLst/>
          </a:prstGeom>
        </p:spPr>
      </p:pic>
      <p:sp>
        <p:nvSpPr>
          <p:cNvPr id="6" name="Прямоугольник 5"/>
          <p:cNvSpPr/>
          <p:nvPr/>
        </p:nvSpPr>
        <p:spPr>
          <a:xfrm>
            <a:off x="65036" y="2708920"/>
            <a:ext cx="2562748" cy="1077218"/>
          </a:xfrm>
          <a:prstGeom prst="rect">
            <a:avLst/>
          </a:prstGeom>
        </p:spPr>
        <p:txBody>
          <a:bodyPr wrap="square">
            <a:spAutoFit/>
          </a:bodyPr>
          <a:lstStyle/>
          <a:p>
            <a:pPr algn="ctr"/>
            <a:r>
              <a:rPr lang="ru-RU" sz="1600" b="1" dirty="0" smtClean="0">
                <a:latin typeface="Times New Roman" pitchFamily="18" charset="0"/>
                <a:cs typeface="Times New Roman" pitchFamily="18" charset="0"/>
              </a:rPr>
              <a:t>Антон </a:t>
            </a:r>
            <a:r>
              <a:rPr lang="ru-RU" sz="1600" b="1" dirty="0">
                <a:latin typeface="Times New Roman" pitchFamily="18" charset="0"/>
                <a:cs typeface="Times New Roman" pitchFamily="18" charset="0"/>
              </a:rPr>
              <a:t>Крючков</a:t>
            </a:r>
          </a:p>
          <a:p>
            <a:pPr algn="ctr"/>
            <a:r>
              <a:rPr lang="ru-RU" sz="1600" i="1" dirty="0">
                <a:latin typeface="Times New Roman" pitchFamily="18" charset="0"/>
                <a:cs typeface="Times New Roman" pitchFamily="18" charset="0"/>
              </a:rPr>
              <a:t>управляющий партнер ООО Центр правовой поддержки «</a:t>
            </a:r>
            <a:r>
              <a:rPr lang="ru-RU" sz="1600" i="1" dirty="0" err="1">
                <a:latin typeface="Times New Roman" pitchFamily="18" charset="0"/>
                <a:cs typeface="Times New Roman" pitchFamily="18" charset="0"/>
              </a:rPr>
              <a:t>ЮрИнвест</a:t>
            </a:r>
            <a:r>
              <a:rPr lang="ru-RU" sz="1600" i="1" dirty="0">
                <a:latin typeface="Times New Roman" pitchFamily="18" charset="0"/>
                <a:cs typeface="Times New Roman" pitchFamily="18" charset="0"/>
              </a:rPr>
              <a:t>»</a:t>
            </a:r>
          </a:p>
        </p:txBody>
      </p:sp>
      <p:sp>
        <p:nvSpPr>
          <p:cNvPr id="7" name="TextBox 6"/>
          <p:cNvSpPr txBox="1"/>
          <p:nvPr/>
        </p:nvSpPr>
        <p:spPr>
          <a:xfrm>
            <a:off x="2915816" y="620688"/>
            <a:ext cx="5400600" cy="4893647"/>
          </a:xfrm>
          <a:prstGeom prst="rect">
            <a:avLst/>
          </a:prstGeom>
          <a:noFill/>
        </p:spPr>
        <p:txBody>
          <a:bodyPr wrap="square" rtlCol="0">
            <a:spAutoFit/>
          </a:bodyPr>
          <a:lstStyle/>
          <a:p>
            <a:pPr algn="just"/>
            <a:r>
              <a:rPr lang="ru-RU" sz="1600" b="1" dirty="0" smtClean="0">
                <a:latin typeface="Times New Roman" pitchFamily="18" charset="0"/>
                <a:cs typeface="Times New Roman" pitchFamily="18" charset="0"/>
              </a:rPr>
              <a:t>Форма</a:t>
            </a:r>
            <a:r>
              <a:rPr lang="ru-RU" sz="1600" dirty="0" smtClean="0">
                <a:latin typeface="Times New Roman" pitchFamily="18" charset="0"/>
                <a:cs typeface="Times New Roman" pitchFamily="18" charset="0"/>
              </a:rPr>
              <a:t>: семинар</a:t>
            </a:r>
          </a:p>
          <a:p>
            <a:pPr algn="just"/>
            <a:r>
              <a:rPr lang="ru-RU" sz="1600" b="1" dirty="0" smtClean="0">
                <a:latin typeface="Times New Roman" pitchFamily="18" charset="0"/>
                <a:cs typeface="Times New Roman" pitchFamily="18" charset="0"/>
              </a:rPr>
              <a:t>Тема</a:t>
            </a:r>
            <a:r>
              <a:rPr lang="ru-RU" sz="1600" dirty="0" smtClean="0">
                <a:latin typeface="Times New Roman" pitchFamily="18" charset="0"/>
                <a:cs typeface="Times New Roman" pitchFamily="18" charset="0"/>
              </a:rPr>
              <a:t>: </a:t>
            </a:r>
            <a:r>
              <a:rPr lang="ru-RU" sz="1600" dirty="0">
                <a:latin typeface="Times New Roman" pitchFamily="18" charset="0"/>
                <a:cs typeface="Times New Roman" pitchFamily="18" charset="0"/>
              </a:rPr>
              <a:t>Налоговые риски 2018: на кого будет направлено внимание налоговых органов в ближайшие годы </a:t>
            </a:r>
            <a:endParaRPr lang="ru-RU" sz="1600" dirty="0" smtClean="0">
              <a:latin typeface="Times New Roman" pitchFamily="18" charset="0"/>
              <a:cs typeface="Times New Roman" pitchFamily="18" charset="0"/>
            </a:endParaRPr>
          </a:p>
          <a:p>
            <a:pPr marL="285750" indent="-285750" algn="just">
              <a:lnSpc>
                <a:spcPct val="150000"/>
              </a:lnSpc>
              <a:buFont typeface="Arial" pitchFamily="34" charset="0"/>
              <a:buChar char="•"/>
            </a:pPr>
            <a:r>
              <a:rPr lang="ru-RU" sz="1600" dirty="0" smtClean="0">
                <a:latin typeface="Times New Roman" pitchFamily="18" charset="0"/>
                <a:cs typeface="Times New Roman" pitchFamily="18" charset="0"/>
              </a:rPr>
              <a:t>новые </a:t>
            </a:r>
            <a:r>
              <a:rPr lang="ru-RU" sz="1600" dirty="0">
                <a:latin typeface="Times New Roman" pitchFamily="18" charset="0"/>
                <a:cs typeface="Times New Roman" pitchFamily="18" charset="0"/>
              </a:rPr>
              <a:t>подходы в спорах по </a:t>
            </a:r>
            <a:r>
              <a:rPr lang="ru-RU" sz="1600" dirty="0" smtClean="0">
                <a:latin typeface="Times New Roman" pitchFamily="18" charset="0"/>
                <a:cs typeface="Times New Roman" pitchFamily="18" charset="0"/>
              </a:rPr>
              <a:t>фирмам-однодневкам;</a:t>
            </a:r>
          </a:p>
          <a:p>
            <a:pPr marL="285750" indent="-285750" algn="just">
              <a:lnSpc>
                <a:spcPct val="150000"/>
              </a:lnSpc>
              <a:buFont typeface="Arial" pitchFamily="34" charset="0"/>
              <a:buChar char="•"/>
            </a:pPr>
            <a:r>
              <a:rPr lang="ru-RU" sz="1600" dirty="0" smtClean="0">
                <a:latin typeface="Times New Roman" pitchFamily="18" charset="0"/>
                <a:cs typeface="Times New Roman" pitchFamily="18" charset="0"/>
              </a:rPr>
              <a:t>дробление </a:t>
            </a:r>
            <a:r>
              <a:rPr lang="ru-RU" sz="1600" dirty="0">
                <a:latin typeface="Times New Roman" pitchFamily="18" charset="0"/>
                <a:cs typeface="Times New Roman" pitchFamily="18" charset="0"/>
              </a:rPr>
              <a:t>бизнеса; </a:t>
            </a:r>
            <a:endParaRPr lang="ru-RU" sz="1600" dirty="0" smtClean="0">
              <a:latin typeface="Times New Roman" pitchFamily="18" charset="0"/>
              <a:cs typeface="Times New Roman" pitchFamily="18" charset="0"/>
            </a:endParaRPr>
          </a:p>
          <a:p>
            <a:pPr marL="285750" indent="-285750" algn="just">
              <a:lnSpc>
                <a:spcPct val="150000"/>
              </a:lnSpc>
              <a:buFont typeface="Arial" pitchFamily="34" charset="0"/>
              <a:buChar char="•"/>
            </a:pPr>
            <a:r>
              <a:rPr lang="ru-RU" sz="1600" dirty="0" smtClean="0">
                <a:latin typeface="Times New Roman" pitchFamily="18" charset="0"/>
                <a:cs typeface="Times New Roman" pitchFamily="18" charset="0"/>
              </a:rPr>
              <a:t>взыскание </a:t>
            </a:r>
            <a:r>
              <a:rPr lang="ru-RU" sz="1600" dirty="0">
                <a:latin typeface="Times New Roman" pitchFamily="18" charset="0"/>
                <a:cs typeface="Times New Roman" pitchFamily="18" charset="0"/>
              </a:rPr>
              <a:t>недоимки с аффилированных </a:t>
            </a:r>
            <a:r>
              <a:rPr lang="ru-RU" sz="1600" dirty="0" smtClean="0">
                <a:latin typeface="Times New Roman" pitchFamily="18" charset="0"/>
                <a:cs typeface="Times New Roman" pitchFamily="18" charset="0"/>
              </a:rPr>
              <a:t>лиц</a:t>
            </a:r>
          </a:p>
          <a:p>
            <a:pPr marL="285750" indent="-285750">
              <a:lnSpc>
                <a:spcPct val="150000"/>
              </a:lnSpc>
              <a:buFont typeface="Arial" pitchFamily="34" charset="0"/>
              <a:buChar char="•"/>
            </a:pPr>
            <a:r>
              <a:rPr lang="ru-RU" sz="1600" dirty="0" smtClean="0">
                <a:latin typeface="Times New Roman" pitchFamily="18" charset="0"/>
                <a:cs typeface="Times New Roman" pitchFamily="18" charset="0"/>
              </a:rPr>
              <a:t>как </a:t>
            </a:r>
            <a:r>
              <a:rPr lang="ru-RU" sz="1600" dirty="0">
                <a:latin typeface="Times New Roman" pitchFamily="18" charset="0"/>
                <a:cs typeface="Times New Roman" pitchFamily="18" charset="0"/>
              </a:rPr>
              <a:t>выстроить отношения с «органами», чтобы снизить доначисления в 10 </a:t>
            </a:r>
            <a:r>
              <a:rPr lang="ru-RU" sz="1600" dirty="0" smtClean="0">
                <a:latin typeface="Times New Roman" pitchFamily="18" charset="0"/>
                <a:cs typeface="Times New Roman" pitchFamily="18" charset="0"/>
              </a:rPr>
              <a:t>раз</a:t>
            </a:r>
            <a:endParaRPr lang="ru-RU" sz="1600" dirty="0">
              <a:latin typeface="Times New Roman" pitchFamily="18" charset="0"/>
              <a:cs typeface="Times New Roman" pitchFamily="18" charset="0"/>
            </a:endParaRPr>
          </a:p>
          <a:p>
            <a:pPr marL="285750" indent="-285750">
              <a:lnSpc>
                <a:spcPct val="150000"/>
              </a:lnSpc>
              <a:buFont typeface="Arial" pitchFamily="34" charset="0"/>
              <a:buChar char="•"/>
            </a:pPr>
            <a:r>
              <a:rPr lang="ru-RU" sz="1600" dirty="0">
                <a:latin typeface="Times New Roman" pitchFamily="18" charset="0"/>
                <a:cs typeface="Times New Roman" pitchFamily="18" charset="0"/>
              </a:rPr>
              <a:t>к</a:t>
            </a:r>
            <a:r>
              <a:rPr lang="ru-RU" sz="1600" dirty="0" smtClean="0">
                <a:latin typeface="Times New Roman" pitchFamily="18" charset="0"/>
                <a:cs typeface="Times New Roman" pitchFamily="18" charset="0"/>
              </a:rPr>
              <a:t>ак </a:t>
            </a:r>
            <a:r>
              <a:rPr lang="ru-RU" sz="1600" dirty="0">
                <a:latin typeface="Times New Roman" pitchFamily="18" charset="0"/>
                <a:cs typeface="Times New Roman" pitchFamily="18" charset="0"/>
              </a:rPr>
              <a:t>подготовиться к работе с </a:t>
            </a:r>
            <a:r>
              <a:rPr lang="ru-RU" sz="1600" dirty="0" smtClean="0">
                <a:latin typeface="Times New Roman" pitchFamily="18" charset="0"/>
                <a:cs typeface="Times New Roman" pitchFamily="18" charset="0"/>
              </a:rPr>
              <a:t>проверяющими</a:t>
            </a:r>
            <a:endParaRPr lang="ru-RU" sz="1600" dirty="0">
              <a:latin typeface="Times New Roman" pitchFamily="18" charset="0"/>
              <a:cs typeface="Times New Roman" pitchFamily="18" charset="0"/>
            </a:endParaRPr>
          </a:p>
          <a:p>
            <a:pPr marL="285750" indent="-285750">
              <a:lnSpc>
                <a:spcPct val="150000"/>
              </a:lnSpc>
              <a:buFont typeface="Arial" pitchFamily="34" charset="0"/>
              <a:buChar char="•"/>
            </a:pPr>
            <a:r>
              <a:rPr lang="ru-RU" sz="1600" dirty="0">
                <a:latin typeface="Times New Roman" pitchFamily="18" charset="0"/>
                <a:cs typeface="Times New Roman" pitchFamily="18" charset="0"/>
              </a:rPr>
              <a:t>к</a:t>
            </a:r>
            <a:r>
              <a:rPr lang="ru-RU" sz="1600" dirty="0" smtClean="0">
                <a:latin typeface="Times New Roman" pitchFamily="18" charset="0"/>
                <a:cs typeface="Times New Roman" pitchFamily="18" charset="0"/>
              </a:rPr>
              <a:t>ак </a:t>
            </a:r>
            <a:r>
              <a:rPr lang="ru-RU" sz="1600" dirty="0">
                <a:latin typeface="Times New Roman" pitchFamily="18" charset="0"/>
                <a:cs typeface="Times New Roman" pitchFamily="18" charset="0"/>
              </a:rPr>
              <a:t>работать с проверяющими в период проверок с максимальным удовольствием</a:t>
            </a:r>
            <a:r>
              <a:rPr lang="ru-RU" sz="1600"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algn="just"/>
            <a:endParaRPr lang="ru-RU" b="1" dirty="0" smtClean="0">
              <a:latin typeface="Times New Roman" pitchFamily="18" charset="0"/>
              <a:cs typeface="Times New Roman" pitchFamily="18" charset="0"/>
            </a:endParaRPr>
          </a:p>
          <a:p>
            <a:pPr algn="just"/>
            <a:r>
              <a:rPr lang="ru-RU" sz="1600" b="1" dirty="0" smtClean="0">
                <a:latin typeface="Times New Roman" pitchFamily="18" charset="0"/>
                <a:cs typeface="Times New Roman" pitchFamily="18" charset="0"/>
              </a:rPr>
              <a:t>Продолжительность</a:t>
            </a:r>
            <a:r>
              <a:rPr lang="ru-RU" sz="1600" dirty="0" smtClean="0">
                <a:latin typeface="Times New Roman" pitchFamily="18" charset="0"/>
                <a:cs typeface="Times New Roman" pitchFamily="18" charset="0"/>
              </a:rPr>
              <a:t>: 6-7 часов</a:t>
            </a:r>
          </a:p>
          <a:p>
            <a:pPr algn="just"/>
            <a:endParaRPr lang="ru-RU" dirty="0" smtClean="0">
              <a:latin typeface="Times New Roman" pitchFamily="18" charset="0"/>
              <a:cs typeface="Times New Roman" pitchFamily="18" charset="0"/>
            </a:endParaRPr>
          </a:p>
          <a:p>
            <a:pPr algn="just"/>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4225022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812360" y="5661248"/>
            <a:ext cx="1233739" cy="1080000"/>
          </a:xfrm>
          <a:prstGeom prst="rect">
            <a:avLst/>
          </a:prstGeom>
        </p:spPr>
      </p:pic>
      <p:sp>
        <p:nvSpPr>
          <p:cNvPr id="3" name="TextBox 2"/>
          <p:cNvSpPr txBox="1"/>
          <p:nvPr/>
        </p:nvSpPr>
        <p:spPr>
          <a:xfrm>
            <a:off x="2123728" y="188640"/>
            <a:ext cx="5688632" cy="338554"/>
          </a:xfrm>
          <a:prstGeom prst="rect">
            <a:avLst/>
          </a:prstGeom>
          <a:noFill/>
        </p:spPr>
        <p:txBody>
          <a:bodyPr wrap="square" rtlCol="0">
            <a:spAutoFit/>
          </a:bodyPr>
          <a:lstStyle/>
          <a:p>
            <a:pPr algn="ctr"/>
            <a:r>
              <a:rPr lang="ru-RU" sz="1600" b="1" dirty="0" smtClean="0">
                <a:latin typeface="Times New Roman" pitchFamily="18" charset="0"/>
                <a:cs typeface="Times New Roman" pitchFamily="18" charset="0"/>
              </a:rPr>
              <a:t>Возможности государственно-частного партнерства (ГЦП)</a:t>
            </a:r>
            <a:endParaRPr lang="ru-RU" sz="1600" b="1" dirty="0">
              <a:latin typeface="Times New Roman" pitchFamily="18" charset="0"/>
              <a:cs typeface="Times New Roman" pitchFamily="18" charset="0"/>
            </a:endParaRPr>
          </a:p>
        </p:txBody>
      </p:sp>
      <p:sp>
        <p:nvSpPr>
          <p:cNvPr id="4" name="TextBox 3"/>
          <p:cNvSpPr txBox="1"/>
          <p:nvPr/>
        </p:nvSpPr>
        <p:spPr>
          <a:xfrm>
            <a:off x="2123728" y="546633"/>
            <a:ext cx="6984776" cy="4939814"/>
          </a:xfrm>
          <a:prstGeom prst="rect">
            <a:avLst/>
          </a:prstGeom>
          <a:noFill/>
        </p:spPr>
        <p:txBody>
          <a:bodyPr wrap="square" rtlCol="0">
            <a:spAutoFit/>
          </a:bodyPr>
          <a:lstStyle/>
          <a:p>
            <a:pPr marL="342900" indent="-342900">
              <a:buAutoNum type="arabicPeriod"/>
            </a:pPr>
            <a:r>
              <a:rPr lang="ru-RU" sz="1500" dirty="0" smtClean="0">
                <a:latin typeface="Times New Roman" pitchFamily="18" charset="0"/>
                <a:cs typeface="Times New Roman" pitchFamily="18" charset="0"/>
              </a:rPr>
              <a:t>Определение ГЧП, цели и задачи</a:t>
            </a:r>
          </a:p>
          <a:p>
            <a:pPr marL="342900" indent="-342900">
              <a:buAutoNum type="arabicPeriod"/>
            </a:pPr>
            <a:r>
              <a:rPr lang="ru-RU" sz="1500" dirty="0" smtClean="0">
                <a:latin typeface="Times New Roman" pitchFamily="18" charset="0"/>
                <a:cs typeface="Times New Roman" pitchFamily="18" charset="0"/>
              </a:rPr>
              <a:t>Положительные эффекты для экономики муниципального образования</a:t>
            </a:r>
          </a:p>
          <a:p>
            <a:pPr marL="342900" indent="-342900">
              <a:buAutoNum type="arabicPeriod"/>
            </a:pPr>
            <a:r>
              <a:rPr lang="ru-RU" sz="1500" dirty="0" smtClean="0">
                <a:latin typeface="Times New Roman" pitchFamily="18" charset="0"/>
                <a:cs typeface="Times New Roman" pitchFamily="18" charset="0"/>
              </a:rPr>
              <a:t>Возможности для предпринимателей </a:t>
            </a:r>
          </a:p>
          <a:p>
            <a:pPr marL="342900" indent="-342900">
              <a:buAutoNum type="arabicPeriod"/>
            </a:pPr>
            <a:r>
              <a:rPr lang="ru-RU" sz="1500" dirty="0" smtClean="0">
                <a:latin typeface="Times New Roman" pitchFamily="18" charset="0"/>
                <a:cs typeface="Times New Roman" pitchFamily="18" charset="0"/>
              </a:rPr>
              <a:t>Механизм реализации ГЧП на практике</a:t>
            </a:r>
          </a:p>
          <a:p>
            <a:pPr marL="342900" indent="-342900" algn="just">
              <a:buAutoNum type="arabicPeriod"/>
            </a:pPr>
            <a:r>
              <a:rPr lang="ru-RU" sz="1500" dirty="0" smtClean="0">
                <a:latin typeface="Times New Roman" pitchFamily="18" charset="0"/>
                <a:cs typeface="Times New Roman" pitchFamily="18" charset="0"/>
              </a:rPr>
              <a:t>Формы реализации ГЧП (заключение </a:t>
            </a:r>
            <a:r>
              <a:rPr lang="ru-RU" sz="1500" dirty="0">
                <a:latin typeface="Times New Roman" pitchFamily="18" charset="0"/>
                <a:cs typeface="Times New Roman" pitchFamily="18" charset="0"/>
              </a:rPr>
              <a:t>договоров о реализации проектов, в которых в качестве равноправных партнеров участвуют: структуры государственной (региональной) или муниципальной власти и частные компании (реализуются на основе концессионных соглашений, соглашений о разделе продукции, арендных, инвестиционных и иных форм </a:t>
            </a:r>
            <a:r>
              <a:rPr lang="ru-RU" sz="1500" dirty="0" smtClean="0">
                <a:latin typeface="Times New Roman" pitchFamily="18" charset="0"/>
                <a:cs typeface="Times New Roman" pitchFamily="18" charset="0"/>
              </a:rPr>
              <a:t>договоров); использование </a:t>
            </a:r>
            <a:r>
              <a:rPr lang="ru-RU" sz="1500" dirty="0">
                <a:latin typeface="Times New Roman" pitchFamily="18" charset="0"/>
                <a:cs typeface="Times New Roman" pitchFamily="18" charset="0"/>
              </a:rPr>
              <a:t>средств Инвестиционного фонда РФ и других источников государственного финансирования для поддержки реализуемых частным бизнесом крупных проектов в стратегических </a:t>
            </a:r>
            <a:r>
              <a:rPr lang="ru-RU" sz="1500" dirty="0" smtClean="0">
                <a:latin typeface="Times New Roman" pitchFamily="18" charset="0"/>
                <a:cs typeface="Times New Roman" pitchFamily="18" charset="0"/>
              </a:rPr>
              <a:t>направлениях, создание </a:t>
            </a:r>
            <a:r>
              <a:rPr lang="ru-RU" sz="1500" dirty="0">
                <a:latin typeface="Times New Roman" pitchFamily="18" charset="0"/>
                <a:cs typeface="Times New Roman" pitchFamily="18" charset="0"/>
              </a:rPr>
              <a:t>корпораций со смешанным государственным и частным капиталом для развития приоритетных отраслей экономики (авиастроение, судостроение и др</a:t>
            </a:r>
            <a:r>
              <a:rPr lang="ru-RU" sz="1500" dirty="0" smtClean="0">
                <a:latin typeface="Times New Roman" pitchFamily="18" charset="0"/>
                <a:cs typeface="Times New Roman" pitchFamily="18" charset="0"/>
              </a:rPr>
              <a:t>.), взаимодействие </a:t>
            </a:r>
            <a:r>
              <a:rPr lang="ru-RU" sz="1500" dirty="0">
                <a:latin typeface="Times New Roman" pitchFamily="18" charset="0"/>
                <a:cs typeface="Times New Roman" pitchFamily="18" charset="0"/>
              </a:rPr>
              <a:t>государственного и частного капитала в целях инновационного национальной экономики, осуществляемое путем формирования различных </a:t>
            </a:r>
            <a:r>
              <a:rPr lang="ru-RU" sz="1500" dirty="0" smtClean="0">
                <a:latin typeface="Times New Roman" pitchFamily="18" charset="0"/>
                <a:cs typeface="Times New Roman" pitchFamily="18" charset="0"/>
              </a:rPr>
              <a:t>кластеров, сотрудничество </a:t>
            </a:r>
            <a:r>
              <a:rPr lang="ru-RU" sz="1500" dirty="0">
                <a:latin typeface="Times New Roman" pitchFamily="18" charset="0"/>
                <a:cs typeface="Times New Roman" pitchFamily="18" charset="0"/>
              </a:rPr>
              <a:t>государства и бизнеса в развитии социальной сферы, при котором бизнес самостоятельно и за свой счет реализует проекты в областях, приоритетных для государства и </a:t>
            </a:r>
            <a:r>
              <a:rPr lang="ru-RU" sz="1500" dirty="0" smtClean="0">
                <a:latin typeface="Times New Roman" pitchFamily="18" charset="0"/>
                <a:cs typeface="Times New Roman" pitchFamily="18" charset="0"/>
              </a:rPr>
              <a:t>общества)</a:t>
            </a:r>
            <a:r>
              <a:rPr lang="ru-RU" sz="1500" dirty="0">
                <a:latin typeface="Times New Roman" pitchFamily="18" charset="0"/>
                <a:cs typeface="Times New Roman" pitchFamily="18" charset="0"/>
              </a:rPr>
              <a:t/>
            </a:r>
            <a:br>
              <a:rPr lang="ru-RU" sz="1500" dirty="0">
                <a:latin typeface="Times New Roman" pitchFamily="18" charset="0"/>
                <a:cs typeface="Times New Roman" pitchFamily="18" charset="0"/>
              </a:rPr>
            </a:br>
            <a:r>
              <a:rPr lang="ru-RU" sz="1500" dirty="0">
                <a:latin typeface="Times New Roman" pitchFamily="18" charset="0"/>
                <a:cs typeface="Times New Roman" pitchFamily="18" charset="0"/>
              </a:rPr>
              <a:t/>
            </a:r>
            <a:br>
              <a:rPr lang="ru-RU" sz="1500" dirty="0">
                <a:latin typeface="Times New Roman" pitchFamily="18" charset="0"/>
                <a:cs typeface="Times New Roman" pitchFamily="18" charset="0"/>
              </a:rPr>
            </a:br>
            <a:endParaRPr lang="ru-RU" sz="1500" dirty="0">
              <a:latin typeface="Times New Roman" pitchFamily="18" charset="0"/>
              <a:cs typeface="Times New Roman" pitchFamily="18" charset="0"/>
            </a:endParaRPr>
          </a:p>
        </p:txBody>
      </p:sp>
      <p:sp>
        <p:nvSpPr>
          <p:cNvPr id="5" name="TextBox 4"/>
          <p:cNvSpPr txBox="1"/>
          <p:nvPr/>
        </p:nvSpPr>
        <p:spPr>
          <a:xfrm>
            <a:off x="179512" y="2493320"/>
            <a:ext cx="1944216" cy="523220"/>
          </a:xfrm>
          <a:prstGeom prst="rect">
            <a:avLst/>
          </a:prstGeom>
          <a:noFill/>
        </p:spPr>
        <p:txBody>
          <a:bodyPr wrap="square" rtlCol="0">
            <a:spAutoFit/>
          </a:bodyPr>
          <a:lstStyle/>
          <a:p>
            <a:pPr algn="ctr"/>
            <a:r>
              <a:rPr lang="ru-RU" sz="1400" b="1" i="1" dirty="0" smtClean="0">
                <a:latin typeface="Times New Roman" pitchFamily="18" charset="0"/>
                <a:cs typeface="Times New Roman" pitchFamily="18" charset="0"/>
              </a:rPr>
              <a:t>Роман Балакирев</a:t>
            </a:r>
          </a:p>
          <a:p>
            <a:endParaRPr lang="ru-RU" sz="1400" i="1" dirty="0">
              <a:latin typeface="Times New Roman" pitchFamily="18" charset="0"/>
              <a:cs typeface="Times New Roman" pitchFamily="18" charset="0"/>
            </a:endParaRPr>
          </a:p>
        </p:txBody>
      </p:sp>
    </p:spTree>
    <p:extLst>
      <p:ext uri="{BB962C8B-B14F-4D97-AF65-F5344CB8AC3E}">
        <p14:creationId xmlns:p14="http://schemas.microsoft.com/office/powerpoint/2010/main" val="38990396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Углы">
  <a:themeElements>
    <a:clrScheme name="Углы">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Углы">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Углы">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626</TotalTime>
  <Words>1166</Words>
  <Application>Microsoft Office PowerPoint</Application>
  <PresentationFormat>Экран (4:3)</PresentationFormat>
  <Paragraphs>91</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Углы</vt:lpstr>
      <vt:lpstr>БИЗНЕС-ШКОЛА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БИЗНЕС-ШКОЛА </dc:title>
  <dc:creator>Opora</dc:creator>
  <cp:lastModifiedBy>Opora</cp:lastModifiedBy>
  <cp:revision>33</cp:revision>
  <dcterms:created xsi:type="dcterms:W3CDTF">2018-07-17T10:25:54Z</dcterms:created>
  <dcterms:modified xsi:type="dcterms:W3CDTF">2018-09-06T08:22:34Z</dcterms:modified>
</cp:coreProperties>
</file>